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y="6858000" cx="9144000"/>
  <p:notesSz cx="6858000" cy="9144000"/>
  <p:embeddedFontLst>
    <p:embeddedFont>
      <p:font typeface="Oswald"/>
      <p:regular r:id="rId31"/>
      <p:bold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Oswald-regular.fntdata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Oswald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es-CO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Shape 59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Shape 147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Shape 190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Shape 206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Shape 65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Shape 213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Shape 221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Shape 230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Shape 239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Shape 246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Shape 252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Shape 259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Shape 73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Shape 81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 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982133" y="457200"/>
            <a:ext cx="7704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982133" y="2667000"/>
            <a:ext cx="7704600" cy="33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449580" lvl="0" marL="45720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1186C3"/>
              </a:buClr>
              <a:buSzPts val="348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2750" lvl="1" marL="9144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9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4335" lvl="2" marL="13716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61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75919" lvl="3" marL="18288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32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7504" lvl="4" marL="22860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7504" lvl="5" marL="2743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7504" lvl="6" marL="32004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7504" lvl="7" marL="36576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7504" lvl="8" marL="4114800" marR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1186C3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7344328" y="6108173"/>
            <a:ext cx="8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1972647" y="6108173"/>
            <a:ext cx="5314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258967" y="6108173"/>
            <a:ext cx="427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 column 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 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 title and 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Shape 44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2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31.png"/><Relationship Id="rId5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image" Target="../media/image3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Relationship Id="rId4" Type="http://schemas.openxmlformats.org/officeDocument/2006/relationships/image" Target="../media/image2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Relationship Id="rId4" Type="http://schemas.openxmlformats.org/officeDocument/2006/relationships/image" Target="../media/image3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2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2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Relationship Id="rId4" Type="http://schemas.openxmlformats.org/officeDocument/2006/relationships/image" Target="../media/image23.png"/><Relationship Id="rId5" Type="http://schemas.openxmlformats.org/officeDocument/2006/relationships/image" Target="../media/image22.png"/><Relationship Id="rId6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png"/><Relationship Id="rId4" Type="http://schemas.openxmlformats.org/officeDocument/2006/relationships/image" Target="../media/image2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mailto:jennifervs.bio@gmail.com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2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ctrTitle"/>
          </p:nvPr>
        </p:nvSpPr>
        <p:spPr>
          <a:xfrm>
            <a:off x="1143675" y="952650"/>
            <a:ext cx="7566900" cy="49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60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Data mining with clinical and genomic data</a:t>
            </a:r>
            <a:endParaRPr b="1" sz="60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s-CO" sz="2400">
                <a:latin typeface="Consolas"/>
                <a:ea typeface="Consolas"/>
                <a:cs typeface="Consolas"/>
                <a:sym typeface="Consolas"/>
              </a:rPr>
              <a:t>Jennifer Vélez Segura</a:t>
            </a:r>
            <a:r>
              <a:rPr lang="es-CO" sz="2400"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2400">
                <a:latin typeface="Consolas"/>
                <a:ea typeface="Consolas"/>
                <a:cs typeface="Consolas"/>
                <a:sym typeface="Consolas"/>
              </a:rPr>
              <a:t>Lic. Biología. Msc(C) Bioinformatics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2400">
                <a:latin typeface="Consolas"/>
                <a:ea typeface="Consolas"/>
                <a:cs typeface="Consolas"/>
                <a:sym typeface="Consolas"/>
              </a:rPr>
              <a:t> U. Nacional</a:t>
            </a:r>
            <a:endParaRPr b="1" i="1"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sz="4860"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3">
            <a:alphaModFix/>
          </a:blip>
          <a:srcRect b="0" l="23859" r="22656" t="0"/>
          <a:stretch/>
        </p:blipFill>
        <p:spPr>
          <a:xfrm>
            <a:off x="0" y="0"/>
            <a:ext cx="104767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471700" y="282250"/>
            <a:ext cx="8334600" cy="11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s-CO" sz="3600">
                <a:latin typeface="Oswald"/>
                <a:ea typeface="Oswald"/>
                <a:cs typeface="Oswald"/>
                <a:sym typeface="Oswald"/>
              </a:rPr>
              <a:t>Example database human clinical exome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 b="0" l="18789" r="18620" t="0"/>
          <a:stretch/>
        </p:blipFill>
        <p:spPr>
          <a:xfrm>
            <a:off x="8062050" y="0"/>
            <a:ext cx="10782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2069250"/>
            <a:ext cx="7757250" cy="3143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471700" y="282250"/>
            <a:ext cx="7941900" cy="11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CO" sz="3600">
                <a:latin typeface="Oswald"/>
                <a:ea typeface="Oswald"/>
                <a:cs typeface="Oswald"/>
                <a:sym typeface="Oswald"/>
              </a:rPr>
              <a:t>Problem of data analysis</a:t>
            </a:r>
            <a:endParaRPr b="1" sz="36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 b="0" l="18789" r="18620" t="0"/>
          <a:stretch/>
        </p:blipFill>
        <p:spPr>
          <a:xfrm>
            <a:off x="8062050" y="0"/>
            <a:ext cx="10782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6200" y="3864450"/>
            <a:ext cx="1781175" cy="256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 rotWithShape="1">
          <a:blip r:embed="rId5">
            <a:alphaModFix/>
          </a:blip>
          <a:srcRect b="0" l="10297" r="0" t="19627"/>
          <a:stretch/>
        </p:blipFill>
        <p:spPr>
          <a:xfrm>
            <a:off x="471700" y="1548600"/>
            <a:ext cx="4583124" cy="268075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/>
          <p:nvPr/>
        </p:nvSpPr>
        <p:spPr>
          <a:xfrm rot="1884988">
            <a:off x="3104535" y="4069750"/>
            <a:ext cx="2676233" cy="1790655"/>
          </a:xfrm>
          <a:prstGeom prst="rightArrow">
            <a:avLst>
              <a:gd fmla="val 28397" name="adj1"/>
              <a:gd fmla="val 2929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471700" y="282250"/>
            <a:ext cx="7941900" cy="11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CO" sz="3600">
                <a:latin typeface="Oswald"/>
                <a:ea typeface="Oswald"/>
                <a:cs typeface="Oswald"/>
                <a:sym typeface="Oswald"/>
              </a:rPr>
              <a:t>Problem of data analysis</a:t>
            </a:r>
            <a:endParaRPr b="1" sz="36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 b="0" l="18789" r="18620" t="0"/>
          <a:stretch/>
        </p:blipFill>
        <p:spPr>
          <a:xfrm>
            <a:off x="8062050" y="0"/>
            <a:ext cx="10782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9500" y="4615875"/>
            <a:ext cx="2065950" cy="207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1700" y="1531675"/>
            <a:ext cx="1781175" cy="256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14559" y="1918623"/>
            <a:ext cx="4406416" cy="2075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/>
          <p:nvPr/>
        </p:nvSpPr>
        <p:spPr>
          <a:xfrm>
            <a:off x="2420475" y="2967125"/>
            <a:ext cx="1210200" cy="438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/>
          <p:nvPr/>
        </p:nvSpPr>
        <p:spPr>
          <a:xfrm rot="8100000">
            <a:off x="5423606" y="4619952"/>
            <a:ext cx="1733543" cy="43868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471700" y="282250"/>
            <a:ext cx="7941900" cy="11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3600">
                <a:latin typeface="Oswald"/>
                <a:ea typeface="Oswald"/>
                <a:cs typeface="Oswald"/>
                <a:sym typeface="Oswald"/>
              </a:rPr>
              <a:t>Data mining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 b="0" l="18789" r="18620" t="0"/>
          <a:stretch/>
        </p:blipFill>
        <p:spPr>
          <a:xfrm>
            <a:off x="8062050" y="0"/>
            <a:ext cx="1078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/>
        </p:nvSpPr>
        <p:spPr>
          <a:xfrm>
            <a:off x="471700" y="1546400"/>
            <a:ext cx="7421400" cy="31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Font typeface="Consolas"/>
              <a:buAutoNum type="arabicPeriod"/>
            </a:pPr>
            <a:r>
              <a:rPr lang="es-CO" sz="2800"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s-CO" sz="2800">
                <a:latin typeface="Consolas"/>
                <a:ea typeface="Consolas"/>
                <a:cs typeface="Consolas"/>
                <a:sym typeface="Consolas"/>
              </a:rPr>
              <a:t>haracterization of the clinical history.</a:t>
            </a:r>
            <a:endParaRPr sz="2800">
              <a:latin typeface="Consolas"/>
              <a:ea typeface="Consolas"/>
              <a:cs typeface="Consolas"/>
              <a:sym typeface="Consolas"/>
            </a:endParaRPr>
          </a:p>
          <a:p>
            <a: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nsolas"/>
              <a:buAutoNum type="arabicPeriod"/>
            </a:pPr>
            <a:r>
              <a:rPr lang="es-CO" sz="2800">
                <a:latin typeface="Consolas"/>
                <a:ea typeface="Consolas"/>
                <a:cs typeface="Consolas"/>
                <a:sym typeface="Consolas"/>
              </a:rPr>
              <a:t>Analysis with genomic data.</a:t>
            </a:r>
            <a:endParaRPr sz="2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163" name="Shape 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4150" y="4174625"/>
            <a:ext cx="2811800" cy="212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120150" y="282250"/>
            <a:ext cx="7941900" cy="11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es-CO" sz="3600">
                <a:latin typeface="Oswald"/>
                <a:ea typeface="Oswald"/>
                <a:cs typeface="Oswald"/>
                <a:sym typeface="Oswald"/>
              </a:rPr>
              <a:t>Text mining clinical information</a:t>
            </a:r>
            <a:endParaRPr b="1" sz="36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 b="0" l="18789" r="18620" t="0"/>
          <a:stretch/>
        </p:blipFill>
        <p:spPr>
          <a:xfrm>
            <a:off x="8062050" y="0"/>
            <a:ext cx="10782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4">
            <a:alphaModFix/>
          </a:blip>
          <a:srcRect b="0" l="0" r="0" t="22881"/>
          <a:stretch/>
        </p:blipFill>
        <p:spPr>
          <a:xfrm>
            <a:off x="152400" y="2177851"/>
            <a:ext cx="7757250" cy="213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120150" y="282250"/>
            <a:ext cx="7941900" cy="11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es-CO" sz="3600">
                <a:latin typeface="Oswald"/>
                <a:ea typeface="Oswald"/>
                <a:cs typeface="Oswald"/>
                <a:sym typeface="Oswald"/>
              </a:rPr>
              <a:t>Text mining clinical information</a:t>
            </a:r>
            <a:endParaRPr b="1" sz="36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 b="0" l="18789" r="18620" t="0"/>
          <a:stretch/>
        </p:blipFill>
        <p:spPr>
          <a:xfrm>
            <a:off x="8062050" y="0"/>
            <a:ext cx="10782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4200" y="1390750"/>
            <a:ext cx="4980524" cy="249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1375" y="3807525"/>
            <a:ext cx="1954252" cy="249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120150" y="282250"/>
            <a:ext cx="7941900" cy="11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es-CO" sz="3600">
                <a:latin typeface="Oswald"/>
                <a:ea typeface="Oswald"/>
                <a:cs typeface="Oswald"/>
                <a:sym typeface="Oswald"/>
              </a:rPr>
              <a:t>Text mining clinical information</a:t>
            </a:r>
            <a:endParaRPr b="1" sz="36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 b="0" l="18789" r="18620" t="0"/>
          <a:stretch/>
        </p:blipFill>
        <p:spPr>
          <a:xfrm>
            <a:off x="8062050" y="0"/>
            <a:ext cx="10782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800" y="2279825"/>
            <a:ext cx="4952700" cy="24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/>
        <p:spPr>
          <a:xfrm>
            <a:off x="5484450" y="4189450"/>
            <a:ext cx="1885950" cy="204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/>
          <p:nvPr/>
        </p:nvSpPr>
        <p:spPr>
          <a:xfrm>
            <a:off x="1701325" y="1528875"/>
            <a:ext cx="16488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>
                <a:latin typeface="Consolas"/>
                <a:ea typeface="Consolas"/>
                <a:cs typeface="Consolas"/>
                <a:sym typeface="Consolas"/>
              </a:rPr>
              <a:t>TF-IDF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120150" y="282250"/>
            <a:ext cx="7941900" cy="11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es-CO" sz="3600">
                <a:latin typeface="Oswald"/>
                <a:ea typeface="Oswald"/>
                <a:cs typeface="Oswald"/>
                <a:sym typeface="Oswald"/>
              </a:rPr>
              <a:t>Text mining clinical information</a:t>
            </a:r>
            <a:endParaRPr b="1" sz="36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 b="0" l="18789" r="18620" t="0"/>
          <a:stretch/>
        </p:blipFill>
        <p:spPr>
          <a:xfrm>
            <a:off x="8062050" y="0"/>
            <a:ext cx="1078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/>
        </p:nvSpPr>
        <p:spPr>
          <a:xfrm>
            <a:off x="1264325" y="1546400"/>
            <a:ext cx="5864100" cy="5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>
                <a:latin typeface="Consolas"/>
                <a:ea typeface="Consolas"/>
                <a:cs typeface="Consolas"/>
                <a:sym typeface="Consolas"/>
              </a:rPr>
              <a:t>WARD  with cosine similarity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195" name="Shape 1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750" y="2983875"/>
            <a:ext cx="7757248" cy="2084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120150" y="282250"/>
            <a:ext cx="7941900" cy="11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es-CO" sz="3600">
                <a:latin typeface="Oswald"/>
                <a:ea typeface="Oswald"/>
                <a:cs typeface="Oswald"/>
                <a:sym typeface="Oswald"/>
              </a:rPr>
              <a:t>Text mining clinical information</a:t>
            </a:r>
            <a:endParaRPr b="1" sz="36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01" name="Shape 201"/>
          <p:cNvPicPr preferRelativeResize="0"/>
          <p:nvPr/>
        </p:nvPicPr>
        <p:blipFill rotWithShape="1">
          <a:blip r:embed="rId3">
            <a:alphaModFix/>
          </a:blip>
          <a:srcRect b="0" l="18789" r="18620" t="0"/>
          <a:stretch/>
        </p:blipFill>
        <p:spPr>
          <a:xfrm>
            <a:off x="8062050" y="0"/>
            <a:ext cx="10782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2809250" y="1113450"/>
            <a:ext cx="3089900" cy="6179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 txBox="1"/>
          <p:nvPr/>
        </p:nvSpPr>
        <p:spPr>
          <a:xfrm>
            <a:off x="1264325" y="1546400"/>
            <a:ext cx="5864100" cy="5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>
                <a:latin typeface="Consolas"/>
                <a:ea typeface="Consolas"/>
                <a:cs typeface="Consolas"/>
                <a:sym typeface="Consolas"/>
              </a:rPr>
              <a:t>WARD  with cosine similarity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x="120150" y="282250"/>
            <a:ext cx="7941900" cy="11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es-CO" sz="3600">
                <a:latin typeface="Oswald"/>
                <a:ea typeface="Oswald"/>
                <a:cs typeface="Oswald"/>
                <a:sym typeface="Oswald"/>
              </a:rPr>
              <a:t>Text mining clinical information</a:t>
            </a:r>
            <a:endParaRPr b="1" sz="36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 b="0" l="18789" r="18620" t="0"/>
          <a:stretch/>
        </p:blipFill>
        <p:spPr>
          <a:xfrm>
            <a:off x="8062050" y="0"/>
            <a:ext cx="10782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750" y="1648375"/>
            <a:ext cx="7451975" cy="387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646650" y="457200"/>
            <a:ext cx="71400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es-CO" sz="3600">
                <a:latin typeface="Oswald"/>
                <a:ea typeface="Oswald"/>
                <a:cs typeface="Oswald"/>
                <a:sym typeface="Oswald"/>
              </a:rPr>
              <a:t>Introduction</a:t>
            </a:r>
            <a:endParaRPr b="1" i="0" sz="36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68" name="Shape 68"/>
          <p:cNvPicPr preferRelativeResize="0"/>
          <p:nvPr/>
        </p:nvPicPr>
        <p:blipFill rotWithShape="1">
          <a:blip r:embed="rId3">
            <a:alphaModFix/>
          </a:blip>
          <a:srcRect b="0" l="18789" r="18620" t="0"/>
          <a:stretch/>
        </p:blipFill>
        <p:spPr>
          <a:xfrm>
            <a:off x="8062050" y="0"/>
            <a:ext cx="1078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0" y="6499200"/>
            <a:ext cx="64320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0" name="Shape 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500" y="1194200"/>
            <a:ext cx="7474139" cy="4879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120150" y="282250"/>
            <a:ext cx="7941900" cy="11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es-CO" sz="3600">
                <a:latin typeface="Oswald"/>
                <a:ea typeface="Oswald"/>
                <a:cs typeface="Oswald"/>
                <a:sym typeface="Oswald"/>
              </a:rPr>
              <a:t>Text mining clinical information</a:t>
            </a:r>
            <a:endParaRPr b="1" sz="36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 b="0" l="18789" r="18620" t="0"/>
          <a:stretch/>
        </p:blipFill>
        <p:spPr>
          <a:xfrm>
            <a:off x="8062050" y="0"/>
            <a:ext cx="10782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300" y="1390750"/>
            <a:ext cx="3887375" cy="259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36225" y="3665450"/>
            <a:ext cx="2669275" cy="266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120150" y="282250"/>
            <a:ext cx="7941900" cy="11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es-CO" sz="3600">
                <a:latin typeface="Oswald"/>
                <a:ea typeface="Oswald"/>
                <a:cs typeface="Oswald"/>
                <a:sym typeface="Oswald"/>
              </a:rPr>
              <a:t>Text mining clinical information</a:t>
            </a:r>
            <a:endParaRPr b="1" sz="36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24" name="Shape 224"/>
          <p:cNvPicPr preferRelativeResize="0"/>
          <p:nvPr/>
        </p:nvPicPr>
        <p:blipFill rotWithShape="1">
          <a:blip r:embed="rId3">
            <a:alphaModFix/>
          </a:blip>
          <a:srcRect b="0" l="18789" r="18620" t="0"/>
          <a:stretch/>
        </p:blipFill>
        <p:spPr>
          <a:xfrm>
            <a:off x="8062050" y="0"/>
            <a:ext cx="10782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1188" y="1718550"/>
            <a:ext cx="3101199" cy="206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192125"/>
            <a:ext cx="4369125" cy="3157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73925" y="3938425"/>
            <a:ext cx="3235725" cy="215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120150" y="282250"/>
            <a:ext cx="7941900" cy="11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es-CO" sz="3600">
                <a:latin typeface="Oswald"/>
                <a:ea typeface="Oswald"/>
                <a:cs typeface="Oswald"/>
                <a:sym typeface="Oswald"/>
              </a:rPr>
              <a:t>Text mining clinical information</a:t>
            </a:r>
            <a:endParaRPr b="1" sz="36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33" name="Shape 233"/>
          <p:cNvPicPr preferRelativeResize="0"/>
          <p:nvPr/>
        </p:nvPicPr>
        <p:blipFill rotWithShape="1">
          <a:blip r:embed="rId3">
            <a:alphaModFix/>
          </a:blip>
          <a:srcRect b="0" l="18789" r="18620" t="0"/>
          <a:stretch/>
        </p:blipFill>
        <p:spPr>
          <a:xfrm>
            <a:off x="8062050" y="0"/>
            <a:ext cx="10782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9425" y="4132125"/>
            <a:ext cx="3783162" cy="252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2875" y="1447288"/>
            <a:ext cx="3400275" cy="22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19600" y="1319675"/>
            <a:ext cx="3490051" cy="2522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120150" y="282250"/>
            <a:ext cx="7941900" cy="11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es-CO" sz="3600">
                <a:latin typeface="Oswald"/>
                <a:ea typeface="Oswald"/>
                <a:cs typeface="Oswald"/>
                <a:sym typeface="Oswald"/>
              </a:rPr>
              <a:t>Data </a:t>
            </a:r>
            <a:r>
              <a:rPr b="1" lang="es-CO" sz="3600">
                <a:latin typeface="Oswald"/>
                <a:ea typeface="Oswald"/>
                <a:cs typeface="Oswald"/>
                <a:sym typeface="Oswald"/>
              </a:rPr>
              <a:t>mining human clinical exome</a:t>
            </a:r>
            <a:endParaRPr b="1" sz="36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42" name="Shape 242"/>
          <p:cNvPicPr preferRelativeResize="0"/>
          <p:nvPr/>
        </p:nvPicPr>
        <p:blipFill rotWithShape="1">
          <a:blip r:embed="rId3">
            <a:alphaModFix/>
          </a:blip>
          <a:srcRect b="0" l="18789" r="18620" t="0"/>
          <a:stretch/>
        </p:blipFill>
        <p:spPr>
          <a:xfrm>
            <a:off x="8062050" y="0"/>
            <a:ext cx="10782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2000" y="2104425"/>
            <a:ext cx="5793550" cy="325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Shape 248"/>
          <p:cNvPicPr preferRelativeResize="0"/>
          <p:nvPr/>
        </p:nvPicPr>
        <p:blipFill rotWithShape="1">
          <a:blip r:embed="rId3">
            <a:alphaModFix/>
          </a:blip>
          <a:srcRect b="0" l="18789" r="18620" t="0"/>
          <a:stretch/>
        </p:blipFill>
        <p:spPr>
          <a:xfrm>
            <a:off x="8062050" y="0"/>
            <a:ext cx="1078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 txBox="1"/>
          <p:nvPr/>
        </p:nvSpPr>
        <p:spPr>
          <a:xfrm>
            <a:off x="2402925" y="2318150"/>
            <a:ext cx="4086600" cy="17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6000">
                <a:latin typeface="Oswald"/>
                <a:ea typeface="Oswald"/>
                <a:cs typeface="Oswald"/>
                <a:sym typeface="Oswald"/>
              </a:rPr>
              <a:t>Open App</a:t>
            </a:r>
            <a:endParaRPr sz="60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type="title"/>
          </p:nvPr>
        </p:nvSpPr>
        <p:spPr>
          <a:xfrm>
            <a:off x="120150" y="282250"/>
            <a:ext cx="7941900" cy="11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es-CO" sz="3600">
                <a:latin typeface="Oswald"/>
                <a:ea typeface="Oswald"/>
                <a:cs typeface="Oswald"/>
                <a:sym typeface="Oswald"/>
              </a:rPr>
              <a:t>Data mining human clinical exome</a:t>
            </a:r>
            <a:endParaRPr b="1" sz="36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55" name="Shape 255"/>
          <p:cNvPicPr preferRelativeResize="0"/>
          <p:nvPr/>
        </p:nvPicPr>
        <p:blipFill rotWithShape="1">
          <a:blip r:embed="rId3">
            <a:alphaModFix/>
          </a:blip>
          <a:srcRect b="0" l="18789" r="18620" t="0"/>
          <a:stretch/>
        </p:blipFill>
        <p:spPr>
          <a:xfrm>
            <a:off x="8062050" y="0"/>
            <a:ext cx="10782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Shape 2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3237" y="1964100"/>
            <a:ext cx="3794025" cy="361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idx="1" type="body"/>
          </p:nvPr>
        </p:nvSpPr>
        <p:spPr>
          <a:xfrm>
            <a:off x="565300" y="2657400"/>
            <a:ext cx="71898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4800">
                <a:latin typeface="Consolas"/>
                <a:ea typeface="Consolas"/>
                <a:cs typeface="Consolas"/>
                <a:sym typeface="Consolas"/>
              </a:rPr>
              <a:t>Thanks</a:t>
            </a:r>
            <a:br>
              <a:rPr lang="es-CO" sz="4800">
                <a:latin typeface="Consolas"/>
                <a:ea typeface="Consolas"/>
                <a:cs typeface="Consolas"/>
                <a:sym typeface="Consolas"/>
              </a:rPr>
            </a:br>
            <a:r>
              <a:rPr lang="es-CO" sz="4800">
                <a:latin typeface="Consolas"/>
                <a:ea typeface="Consolas"/>
                <a:cs typeface="Consolas"/>
                <a:sym typeface="Consolas"/>
              </a:rPr>
              <a:t>Questions?</a:t>
            </a:r>
            <a:endParaRPr sz="4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u="sng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3"/>
              </a:rPr>
              <a:t>jennifervs.bio@gmail.com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>
                <a:latin typeface="Consolas"/>
                <a:ea typeface="Consolas"/>
                <a:cs typeface="Consolas"/>
                <a:sym typeface="Consolas"/>
              </a:rPr>
              <a:t>github jevelezse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86C3"/>
              </a:buClr>
              <a:buFont typeface="Arial"/>
              <a:buNone/>
            </a:pPr>
            <a:r>
              <a:t/>
            </a:r>
            <a:endParaRPr sz="4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62" name="Shape 262"/>
          <p:cNvSpPr txBox="1"/>
          <p:nvPr/>
        </p:nvSpPr>
        <p:spPr>
          <a:xfrm>
            <a:off x="359212" y="6195000"/>
            <a:ext cx="89505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Shape 263"/>
          <p:cNvPicPr preferRelativeResize="0"/>
          <p:nvPr/>
        </p:nvPicPr>
        <p:blipFill rotWithShape="1">
          <a:blip r:embed="rId4">
            <a:alphaModFix/>
          </a:blip>
          <a:srcRect b="0" l="18789" r="18620" t="0"/>
          <a:stretch/>
        </p:blipFill>
        <p:spPr>
          <a:xfrm>
            <a:off x="8062050" y="0"/>
            <a:ext cx="10782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646650" y="457200"/>
            <a:ext cx="71400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es-CO" sz="3600">
                <a:latin typeface="Oswald"/>
                <a:ea typeface="Oswald"/>
                <a:cs typeface="Oswald"/>
                <a:sym typeface="Oswald"/>
              </a:rPr>
              <a:t>Introduction</a:t>
            </a:r>
            <a:endParaRPr b="1" i="0" sz="36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 b="0" l="18789" r="18620" t="0"/>
          <a:stretch/>
        </p:blipFill>
        <p:spPr>
          <a:xfrm>
            <a:off x="8062050" y="0"/>
            <a:ext cx="1078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x="0" y="6499200"/>
            <a:ext cx="64320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600" y="1376725"/>
            <a:ext cx="7506041" cy="489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646650" y="457200"/>
            <a:ext cx="71400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es-CO" sz="3600">
                <a:latin typeface="Oswald"/>
                <a:ea typeface="Oswald"/>
                <a:cs typeface="Oswald"/>
                <a:sym typeface="Oswald"/>
              </a:rPr>
              <a:t>Introduction</a:t>
            </a:r>
            <a:endParaRPr b="1" i="0" sz="36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 b="0" l="18789" r="18620" t="0"/>
          <a:stretch/>
        </p:blipFill>
        <p:spPr>
          <a:xfrm>
            <a:off x="8062050" y="0"/>
            <a:ext cx="1078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0" y="6499200"/>
            <a:ext cx="64320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600" y="1446900"/>
            <a:ext cx="7506041" cy="489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646650" y="457200"/>
            <a:ext cx="71400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s-CO" sz="3600">
                <a:latin typeface="Oswald"/>
                <a:ea typeface="Oswald"/>
                <a:cs typeface="Oswald"/>
                <a:sym typeface="Oswald"/>
              </a:rPr>
              <a:t>Genomic data as Big Data</a:t>
            </a:r>
            <a:endParaRPr i="0" sz="36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 b="0" l="18789" r="18620" t="0"/>
          <a:stretch/>
        </p:blipFill>
        <p:spPr>
          <a:xfrm>
            <a:off x="8062050" y="0"/>
            <a:ext cx="1078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0" y="6499200"/>
            <a:ext cx="64320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2150" y="1587225"/>
            <a:ext cx="4619850" cy="25871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1615100" y="4738625"/>
            <a:ext cx="5647800" cy="12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>
                <a:latin typeface="Consolas"/>
                <a:ea typeface="Consolas"/>
                <a:cs typeface="Consolas"/>
                <a:sym typeface="Consolas"/>
              </a:rPr>
              <a:t>3.2  billion base pair 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646650" y="457200"/>
            <a:ext cx="73827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s-CO" sz="3600">
                <a:latin typeface="Oswald"/>
                <a:ea typeface="Oswald"/>
                <a:cs typeface="Oswald"/>
                <a:sym typeface="Oswald"/>
              </a:rPr>
              <a:t>Genomic data as Big Data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 b="0" l="18789" r="18620" t="0"/>
          <a:stretch/>
        </p:blipFill>
        <p:spPr>
          <a:xfrm>
            <a:off x="8062050" y="0"/>
            <a:ext cx="1078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0" y="6499200"/>
            <a:ext cx="64320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>
                <a:solidFill>
                  <a:schemeClr val="dk1"/>
                </a:solidFill>
              </a:rPr>
              <a:t>https://share.ambrygen.com/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03" name="Shape 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4100" y="2100875"/>
            <a:ext cx="3847800" cy="1864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257250" y="4813450"/>
            <a:ext cx="78048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000">
                <a:latin typeface="Consolas"/>
                <a:ea typeface="Consolas"/>
                <a:cs typeface="Consolas"/>
                <a:sym typeface="Consolas"/>
              </a:rPr>
              <a:t>3Vs: volume, variety, and velocity.</a:t>
            </a:r>
            <a:endParaRPr sz="30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646650" y="457200"/>
            <a:ext cx="73827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s-CO" sz="3600">
                <a:latin typeface="Oswald"/>
                <a:ea typeface="Oswald"/>
                <a:cs typeface="Oswald"/>
                <a:sym typeface="Oswald"/>
              </a:rPr>
              <a:t>Genomic data as Big Data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 b="0" l="18789" r="18620" t="0"/>
          <a:stretch/>
        </p:blipFill>
        <p:spPr>
          <a:xfrm>
            <a:off x="8062050" y="0"/>
            <a:ext cx="1078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646650" y="1787400"/>
            <a:ext cx="1913400" cy="11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Variety</a:t>
            </a:r>
            <a:r>
              <a:rPr lang="es-CO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/>
          </a:p>
        </p:txBody>
      </p:sp>
      <p:pic>
        <p:nvPicPr>
          <p:cNvPr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6972" y="2289775"/>
            <a:ext cx="4092825" cy="410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646650" y="457200"/>
            <a:ext cx="73827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s-CO" sz="3600">
                <a:latin typeface="Oswald"/>
                <a:ea typeface="Oswald"/>
                <a:cs typeface="Oswald"/>
                <a:sym typeface="Oswald"/>
              </a:rPr>
              <a:t>Genomic data as Big Data</a:t>
            </a:r>
            <a:endParaRPr b="1" sz="36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b="0" l="18789" r="18620" t="0"/>
          <a:stretch/>
        </p:blipFill>
        <p:spPr>
          <a:xfrm>
            <a:off x="8062050" y="0"/>
            <a:ext cx="1078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0" y="6499200"/>
            <a:ext cx="64320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>
                <a:solidFill>
                  <a:schemeClr val="dk1"/>
                </a:solidFill>
              </a:rPr>
              <a:t>https://share.ambrygen.com/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0" name="Shape 120"/>
          <p:cNvSpPr txBox="1"/>
          <p:nvPr/>
        </p:nvSpPr>
        <p:spPr>
          <a:xfrm>
            <a:off x="646650" y="1524975"/>
            <a:ext cx="2013900" cy="18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Volume and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</a:t>
            </a:r>
            <a:r>
              <a:rPr lang="es-CO" sz="3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elocity</a:t>
            </a:r>
            <a:endParaRPr sz="3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121" name="Shape 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9350" y="2084800"/>
            <a:ext cx="4108350" cy="403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471700" y="282250"/>
            <a:ext cx="7941900" cy="11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s-CO" sz="3600">
                <a:latin typeface="Oswald"/>
                <a:ea typeface="Oswald"/>
                <a:cs typeface="Oswald"/>
                <a:sym typeface="Oswald"/>
              </a:rPr>
              <a:t>Genomic data as Big Data</a:t>
            </a:r>
            <a:endParaRPr b="1" sz="3600"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 b="0" l="18789" r="18620" t="0"/>
          <a:stretch/>
        </p:blipFill>
        <p:spPr>
          <a:xfrm>
            <a:off x="8062050" y="0"/>
            <a:ext cx="10782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825" y="1875550"/>
            <a:ext cx="7757248" cy="3558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