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Gossip: Django is going to replace its entire ORM with SQLAchemy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rgbClr val="6D9EEB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lt2"/>
                </a:solidFill>
              </a:defRPr>
            </a:lvl1pPr>
            <a:lvl2pPr lvl="1" rtl="0" algn="r">
              <a:buNone/>
              <a:defRPr sz="1000">
                <a:solidFill>
                  <a:schemeClr val="lt2"/>
                </a:solidFill>
              </a:defRPr>
            </a:lvl2pPr>
            <a:lvl3pPr lvl="2" rtl="0" algn="r">
              <a:buNone/>
              <a:defRPr sz="1000">
                <a:solidFill>
                  <a:schemeClr val="lt2"/>
                </a:solidFill>
              </a:defRPr>
            </a:lvl3pPr>
            <a:lvl4pPr lvl="3" rtl="0" algn="r">
              <a:buNone/>
              <a:defRPr sz="1000">
                <a:solidFill>
                  <a:schemeClr val="lt2"/>
                </a:solidFill>
              </a:defRPr>
            </a:lvl4pPr>
            <a:lvl5pPr lvl="4" rtl="0" algn="r">
              <a:buNone/>
              <a:defRPr sz="1000">
                <a:solidFill>
                  <a:schemeClr val="lt2"/>
                </a:solidFill>
              </a:defRPr>
            </a:lvl5pPr>
            <a:lvl6pPr lvl="5" rtl="0" algn="r">
              <a:buNone/>
              <a:defRPr sz="1000">
                <a:solidFill>
                  <a:schemeClr val="lt2"/>
                </a:solidFill>
              </a:defRPr>
            </a:lvl6pPr>
            <a:lvl7pPr lvl="6" rtl="0" algn="r">
              <a:buNone/>
              <a:defRPr sz="1000">
                <a:solidFill>
                  <a:schemeClr val="lt2"/>
                </a:solidFill>
              </a:defRPr>
            </a:lvl7pPr>
            <a:lvl8pPr lvl="7" rtl="0" algn="r">
              <a:buNone/>
              <a:defRPr sz="1000">
                <a:solidFill>
                  <a:schemeClr val="lt2"/>
                </a:solidFill>
              </a:defRPr>
            </a:lvl8pPr>
            <a:lvl9pPr lvl="8" rtl="0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60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666666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Python/C API</a:t>
            </a:r>
            <a:endParaRPr b="1">
              <a:solidFill>
                <a:srgbClr val="666666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666666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Workshop</a:t>
            </a:r>
            <a:endParaRPr b="1">
              <a:solidFill>
                <a:srgbClr val="666666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pic>
        <p:nvPicPr>
          <p:cNvPr descr="python_logo.png" id="55" name="Shape 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04050" y="4667600"/>
            <a:ext cx="1639950" cy="475901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 txBox="1"/>
          <p:nvPr>
            <p:ph idx="1" type="subTitle"/>
          </p:nvPr>
        </p:nvSpPr>
        <p:spPr>
          <a:xfrm>
            <a:off x="311700" y="3336088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666666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serpulga</a:t>
            </a:r>
            <a:r>
              <a:rPr lang="en-GB" sz="1800">
                <a:solidFill>
                  <a:srgbClr val="666666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[</a:t>
            </a:r>
            <a:r>
              <a:rPr b="1" lang="en-GB" sz="1800">
                <a:solidFill>
                  <a:srgbClr val="666666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GitHub</a:t>
            </a:r>
            <a:r>
              <a:rPr lang="en-GB" sz="1800">
                <a:solidFill>
                  <a:srgbClr val="666666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| </a:t>
            </a:r>
            <a:r>
              <a:rPr b="1" lang="en-GB" sz="1800">
                <a:solidFill>
                  <a:srgbClr val="666666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Twitter</a:t>
            </a:r>
            <a:r>
              <a:rPr lang="en-GB" sz="1800">
                <a:solidFill>
                  <a:srgbClr val="666666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| </a:t>
            </a:r>
            <a:r>
              <a:rPr b="1" lang="en-GB" sz="1800">
                <a:solidFill>
                  <a:srgbClr val="666666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Gmail</a:t>
            </a:r>
            <a:r>
              <a:rPr lang="en-GB" sz="1800">
                <a:solidFill>
                  <a:srgbClr val="666666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]</a:t>
            </a:r>
            <a:endParaRPr sz="1800">
              <a:solidFill>
                <a:srgbClr val="666666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ython_logo.png"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04050" y="4667600"/>
            <a:ext cx="1639950" cy="475901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Shape 113"/>
          <p:cNvSpPr/>
          <p:nvPr/>
        </p:nvSpPr>
        <p:spPr>
          <a:xfrm>
            <a:off x="194300" y="2457450"/>
            <a:ext cx="6565500" cy="22101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 txBox="1"/>
          <p:nvPr>
            <p:ph idx="1" type="subTitle"/>
          </p:nvPr>
        </p:nvSpPr>
        <p:spPr>
          <a:xfrm>
            <a:off x="311700" y="373374"/>
            <a:ext cx="8520600" cy="458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666666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666666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Boilerplate</a:t>
            </a:r>
            <a:endParaRPr sz="3600">
              <a:solidFill>
                <a:srgbClr val="666666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434343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module.c</a:t>
            </a:r>
            <a:endParaRPr b="1"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static PyObject * method(PyObject *, PyObject *)</a:t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{</a:t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// Implementation of method</a:t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};</a:t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ython_logo.png" id="119" name="Shape 1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04050" y="4667600"/>
            <a:ext cx="1639950" cy="475901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Shape 120"/>
          <p:cNvSpPr/>
          <p:nvPr/>
        </p:nvSpPr>
        <p:spPr>
          <a:xfrm>
            <a:off x="194300" y="2457450"/>
            <a:ext cx="6565500" cy="22101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 txBox="1"/>
          <p:nvPr>
            <p:ph idx="1" type="subTitle"/>
          </p:nvPr>
        </p:nvSpPr>
        <p:spPr>
          <a:xfrm>
            <a:off x="311700" y="373374"/>
            <a:ext cx="8520600" cy="458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666666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666666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Boilerplate</a:t>
            </a:r>
            <a:endParaRPr sz="3600">
              <a:solidFill>
                <a:srgbClr val="666666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434343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module.c</a:t>
            </a:r>
            <a:endParaRPr b="1"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PyMODINIT_FUNC PyInit_pycon(void)</a:t>
            </a:r>
            <a:b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</a:br>
            <a: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{</a:t>
            </a:r>
            <a:b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</a:br>
            <a: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PyObject *m;</a:t>
            </a:r>
            <a:b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</a:br>
            <a:b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</a:br>
            <a: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m = PyModule_Create(&amp;</a:t>
            </a:r>
            <a:r>
              <a:rPr b="1" lang="en-GB" sz="1300">
                <a:solidFill>
                  <a:srgbClr val="0B5394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pyconmodule</a:t>
            </a:r>
            <a: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);</a:t>
            </a:r>
            <a:b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</a:br>
            <a: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if (m == NULL)</a:t>
            </a:r>
            <a:b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</a:br>
            <a: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return NULL;</a:t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</a:br>
            <a: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return m;</a:t>
            </a:r>
            <a:b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</a:br>
            <a: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}</a:t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ython_logo.png" id="126" name="Shape 1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04050" y="4667600"/>
            <a:ext cx="1639950" cy="475901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Shape 127"/>
          <p:cNvSpPr/>
          <p:nvPr/>
        </p:nvSpPr>
        <p:spPr>
          <a:xfrm>
            <a:off x="194300" y="2457450"/>
            <a:ext cx="6565500" cy="22101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Shape 128"/>
          <p:cNvSpPr txBox="1"/>
          <p:nvPr>
            <p:ph idx="1" type="subTitle"/>
          </p:nvPr>
        </p:nvSpPr>
        <p:spPr>
          <a:xfrm>
            <a:off x="311700" y="373374"/>
            <a:ext cx="8520600" cy="458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666666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666666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Boilerplate</a:t>
            </a:r>
            <a:endParaRPr sz="3600">
              <a:solidFill>
                <a:srgbClr val="666666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434343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module.c</a:t>
            </a:r>
            <a:endParaRPr b="1"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static PyMethodDef </a:t>
            </a:r>
            <a:r>
              <a:rPr b="1" lang="en-GB" sz="1300">
                <a:solidFill>
                  <a:srgbClr val="A61C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PyconMethods</a:t>
            </a:r>
            <a: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[] = {</a:t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	{</a:t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	"method",</a:t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	method,</a:t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	METH_VARARGS,</a:t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	"Pycon Medellin 2017."</a:t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	},</a:t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	{NULL, NULL, 0, NULL}</a:t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};</a:t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ython_logo.png" id="133" name="Shape 1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04050" y="4667600"/>
            <a:ext cx="1639950" cy="475901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Shape 134"/>
          <p:cNvSpPr/>
          <p:nvPr/>
        </p:nvSpPr>
        <p:spPr>
          <a:xfrm>
            <a:off x="194300" y="2457450"/>
            <a:ext cx="6565500" cy="22101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 txBox="1"/>
          <p:nvPr>
            <p:ph idx="1" type="subTitle"/>
          </p:nvPr>
        </p:nvSpPr>
        <p:spPr>
          <a:xfrm>
            <a:off x="311700" y="373374"/>
            <a:ext cx="8520600" cy="458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666666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666666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Boilerplate</a:t>
            </a:r>
            <a:endParaRPr sz="3600">
              <a:solidFill>
                <a:srgbClr val="666666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434343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module.c</a:t>
            </a:r>
            <a:endParaRPr b="1"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static struct PyModuleDef </a:t>
            </a:r>
            <a:r>
              <a:rPr b="1" lang="en-GB" sz="1300">
                <a:solidFill>
                  <a:srgbClr val="0B5394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pyconmodule</a:t>
            </a:r>
            <a: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= {</a:t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	PyModuleDef_HEAD_INIT,</a:t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	"pycon",    /* name of module */</a:t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	NULL,       /* module documentation, may be NULL */</a:t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	-1,    	   /* size of per-interpreter state of the module,</a:t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  	      or -1 if the module keeps state in</a:t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         global variables. */</a:t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	</a:t>
            </a:r>
            <a:r>
              <a:rPr b="1" lang="en-GB" sz="1300">
                <a:solidFill>
                  <a:srgbClr val="A61C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PyconMethods</a:t>
            </a:r>
            <a:endParaRPr b="1" sz="1300">
              <a:solidFill>
                <a:srgbClr val="A61C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};</a:t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ython_logo.png" id="140" name="Shape 1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04050" y="4667600"/>
            <a:ext cx="1639950" cy="475901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Shape 141"/>
          <p:cNvSpPr txBox="1"/>
          <p:nvPr>
            <p:ph idx="1" type="subTitle"/>
          </p:nvPr>
        </p:nvSpPr>
        <p:spPr>
          <a:xfrm>
            <a:off x="311700" y="373374"/>
            <a:ext cx="8520600" cy="458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666666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666666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Memory Troubleshooting</a:t>
            </a:r>
            <a:endParaRPr b="1" sz="1400">
              <a:solidFill>
                <a:srgbClr val="A61C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Droid Sans Mono"/>
              <a:buChar char="●"/>
            </a:pPr>
            <a:r>
              <a:rPr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Is your extension leaking memory?                       </a:t>
            </a:r>
            <a:r>
              <a:rPr b="1" lang="en-GB" sz="1800">
                <a:solidFill>
                  <a:srgbClr val="A61C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R/</a:t>
            </a:r>
            <a:r>
              <a:rPr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You're missing </a:t>
            </a:r>
            <a:r>
              <a:rPr b="1" i="1"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free</a:t>
            </a:r>
            <a:r>
              <a:rPr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or </a:t>
            </a:r>
            <a:r>
              <a:rPr b="1" i="1"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Py_DECREF </a:t>
            </a:r>
            <a:r>
              <a:rPr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calls</a:t>
            </a:r>
            <a:endParaRPr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Droid Sans Mono"/>
              <a:buChar char="●"/>
            </a:pPr>
            <a:r>
              <a:rPr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Is your extension </a:t>
            </a:r>
            <a:r>
              <a:rPr i="1"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segfaulting</a:t>
            </a:r>
            <a:r>
              <a:rPr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?                            </a:t>
            </a:r>
            <a:r>
              <a:rPr b="1" lang="en-GB" sz="1800">
                <a:solidFill>
                  <a:srgbClr val="A61C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R/</a:t>
            </a:r>
            <a:r>
              <a:rPr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You have extra </a:t>
            </a:r>
            <a:r>
              <a:rPr b="1" i="1"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free</a:t>
            </a:r>
            <a:r>
              <a:rPr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of </a:t>
            </a:r>
            <a:r>
              <a:rPr b="1" i="1"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Py_DECREF</a:t>
            </a:r>
            <a:r>
              <a:rPr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calls                                          </a:t>
            </a:r>
            <a:endParaRPr b="1"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ython_logo.png" id="146" name="Shape 1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04050" y="4667600"/>
            <a:ext cx="1639950" cy="475901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Shape 147"/>
          <p:cNvSpPr txBox="1"/>
          <p:nvPr>
            <p:ph idx="1" type="subTitle"/>
          </p:nvPr>
        </p:nvSpPr>
        <p:spPr>
          <a:xfrm>
            <a:off x="311700" y="373374"/>
            <a:ext cx="8520600" cy="458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666666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666666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setuptools</a:t>
            </a:r>
            <a:endParaRPr sz="3600">
              <a:solidFill>
                <a:srgbClr val="666666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434343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For easier distribution, configure a </a:t>
            </a:r>
            <a:r>
              <a:rPr b="1" i="1"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setup.py </a:t>
            </a:r>
            <a:r>
              <a:rPr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script that is also in charge of compiling the </a:t>
            </a:r>
            <a:r>
              <a:rPr b="1" i="1"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C</a:t>
            </a:r>
            <a:r>
              <a:rPr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extension.</a:t>
            </a:r>
            <a:endParaRPr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148" name="Shape 148"/>
          <p:cNvSpPr/>
          <p:nvPr/>
        </p:nvSpPr>
        <p:spPr>
          <a:xfrm>
            <a:off x="194300" y="3042775"/>
            <a:ext cx="6565500" cy="16674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latin typeface="Droid Sans Mono"/>
                <a:ea typeface="Droid Sans Mono"/>
                <a:cs typeface="Droid Sans Mono"/>
                <a:sym typeface="Droid Sans Mono"/>
              </a:rPr>
              <a:t>  </a:t>
            </a:r>
            <a:r>
              <a:rPr lang="en-GB" sz="1300">
                <a:latin typeface="Droid Sans Mono"/>
                <a:ea typeface="Droid Sans Mono"/>
                <a:cs typeface="Droid Sans Mono"/>
                <a:sym typeface="Droid Sans Mono"/>
              </a:rPr>
              <a:t>module = Extension(</a:t>
            </a:r>
            <a:br>
              <a:rPr lang="en-GB" sz="1300">
                <a:latin typeface="Droid Sans Mono"/>
                <a:ea typeface="Droid Sans Mono"/>
                <a:cs typeface="Droid Sans Mono"/>
                <a:sym typeface="Droid Sans Mono"/>
              </a:rPr>
            </a:br>
            <a:r>
              <a:rPr lang="en-GB" sz="1300">
                <a:latin typeface="Droid Sans Mono"/>
                <a:ea typeface="Droid Sans Mono"/>
                <a:cs typeface="Droid Sans Mono"/>
                <a:sym typeface="Droid Sans Mono"/>
              </a:rPr>
              <a:t>      name='pycon',</a:t>
            </a:r>
            <a:br>
              <a:rPr lang="en-GB" sz="1300">
                <a:latin typeface="Droid Sans Mono"/>
                <a:ea typeface="Droid Sans Mono"/>
                <a:cs typeface="Droid Sans Mono"/>
                <a:sym typeface="Droid Sans Mono"/>
              </a:rPr>
            </a:br>
            <a:r>
              <a:rPr lang="en-GB" sz="1300">
                <a:latin typeface="Droid Sans Mono"/>
                <a:ea typeface="Droid Sans Mono"/>
                <a:cs typeface="Droid Sans Mono"/>
                <a:sym typeface="Droid Sans Mono"/>
              </a:rPr>
              <a:t>      sources=[</a:t>
            </a:r>
            <a:r>
              <a:rPr lang="en-GB" sz="1300">
                <a:latin typeface="Droid Sans Mono"/>
                <a:ea typeface="Droid Sans Mono"/>
                <a:cs typeface="Droid Sans Mono"/>
                <a:sym typeface="Droid Sans Mono"/>
              </a:rPr>
              <a:t>'pycon</a:t>
            </a:r>
            <a:r>
              <a:rPr lang="en-GB" sz="1300">
                <a:latin typeface="Droid Sans Mono"/>
                <a:ea typeface="Droid Sans Mono"/>
                <a:cs typeface="Droid Sans Mono"/>
                <a:sym typeface="Droid Sans Mono"/>
              </a:rPr>
              <a:t>/pyconmodule.c'],</a:t>
            </a:r>
            <a:br>
              <a:rPr lang="en-GB" sz="1300">
                <a:latin typeface="Droid Sans Mono"/>
                <a:ea typeface="Droid Sans Mono"/>
                <a:cs typeface="Droid Sans Mono"/>
                <a:sym typeface="Droid Sans Mono"/>
              </a:rPr>
            </a:br>
            <a:r>
              <a:rPr lang="en-GB" sz="1300">
                <a:latin typeface="Droid Sans Mono"/>
                <a:ea typeface="Droid Sans Mono"/>
                <a:cs typeface="Droid Sans Mono"/>
                <a:sym typeface="Droid Sans Mono"/>
              </a:rPr>
              <a:t>      include_dirs=[], libraries=[], extra_objects=[],</a:t>
            </a:r>
            <a:br>
              <a:rPr lang="en-GB" sz="1300">
                <a:latin typeface="Droid Sans Mono"/>
                <a:ea typeface="Droid Sans Mono"/>
                <a:cs typeface="Droid Sans Mono"/>
                <a:sym typeface="Droid Sans Mono"/>
              </a:rPr>
            </a:br>
            <a:r>
              <a:rPr lang="en-GB" sz="1300">
                <a:latin typeface="Droid Sans Mono"/>
                <a:ea typeface="Droid Sans Mono"/>
                <a:cs typeface="Droid Sans Mono"/>
                <a:sym typeface="Droid Sans Mono"/>
              </a:rPr>
              <a:t>      extra_compile_args=[],</a:t>
            </a:r>
            <a:br>
              <a:rPr lang="en-GB" sz="1300">
                <a:latin typeface="Droid Sans Mono"/>
                <a:ea typeface="Droid Sans Mono"/>
                <a:cs typeface="Droid Sans Mono"/>
                <a:sym typeface="Droid Sans Mono"/>
              </a:rPr>
            </a:br>
            <a:r>
              <a:rPr lang="en-GB" sz="1300">
                <a:latin typeface="Droid Sans Mono"/>
                <a:ea typeface="Droid Sans Mono"/>
                <a:cs typeface="Droid Sans Mono"/>
                <a:sym typeface="Droid Sans Mono"/>
              </a:rPr>
              <a:t>      extra_link_args=['-lm'],</a:t>
            </a:r>
            <a:br>
              <a:rPr lang="en-GB" sz="1300">
                <a:latin typeface="Droid Sans Mono"/>
                <a:ea typeface="Droid Sans Mono"/>
                <a:cs typeface="Droid Sans Mono"/>
                <a:sym typeface="Droid Sans Mono"/>
              </a:rPr>
            </a:br>
            <a:r>
              <a:rPr lang="en-GB" sz="1300">
                <a:latin typeface="Droid Sans Mono"/>
                <a:ea typeface="Droid Sans Mono"/>
                <a:cs typeface="Droid Sans Mono"/>
                <a:sym typeface="Droid Sans Mono"/>
              </a:rPr>
              <a:t>  )</a:t>
            </a:r>
            <a:endParaRPr sz="13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ython_logo.png" id="153" name="Shape 1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04050" y="4667600"/>
            <a:ext cx="1639950" cy="475901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Shape 154"/>
          <p:cNvSpPr txBox="1"/>
          <p:nvPr>
            <p:ph idx="1" type="subTitle"/>
          </p:nvPr>
        </p:nvSpPr>
        <p:spPr>
          <a:xfrm>
            <a:off x="311700" y="373374"/>
            <a:ext cx="8520600" cy="458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666666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666666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Workshop Challenges</a:t>
            </a:r>
            <a:r>
              <a:rPr lang="en-GB" sz="3600">
                <a:solidFill>
                  <a:srgbClr val="666666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</a:t>
            </a:r>
            <a:r>
              <a:rPr b="1" lang="en-GB" sz="1400">
                <a:solidFill>
                  <a:srgbClr val="A61C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[re</a:t>
            </a:r>
            <a:r>
              <a:rPr b="1" lang="en-GB" sz="1400">
                <a:solidFill>
                  <a:srgbClr val="A61C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wards!!!]</a:t>
            </a:r>
            <a:endParaRPr b="1" sz="1400">
              <a:solidFill>
                <a:srgbClr val="A61C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Droid Sans Mono"/>
              <a:buChar char="●"/>
            </a:pPr>
            <a:r>
              <a:rPr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Create function to get last login time of user</a:t>
            </a:r>
            <a:endParaRPr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Droid Sans Mono"/>
              <a:buChar char="●"/>
            </a:pPr>
            <a:r>
              <a:rPr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Make this code run for </a:t>
            </a:r>
            <a:r>
              <a:rPr b="1"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Linux</a:t>
            </a:r>
            <a:r>
              <a:rPr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and </a:t>
            </a:r>
            <a:r>
              <a:rPr b="1"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Mac OS X</a:t>
            </a:r>
            <a:endParaRPr b="1"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Droid Sans Mono"/>
              <a:buChar char="●"/>
            </a:pPr>
            <a:r>
              <a:rPr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Eliminate the compiler warning without changing the code</a:t>
            </a:r>
            <a:endParaRPr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Droid Sans Mono"/>
              <a:buChar char="●"/>
            </a:pPr>
            <a:r>
              <a:rPr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Define a module Exception that is raised when the user is not found</a:t>
            </a:r>
            <a:endParaRPr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ython_logo.png" id="159" name="Shape 1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04050" y="4667600"/>
            <a:ext cx="1639950" cy="475901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Shape 160"/>
          <p:cNvSpPr txBox="1"/>
          <p:nvPr>
            <p:ph idx="1" type="subTitle"/>
          </p:nvPr>
        </p:nvSpPr>
        <p:spPr>
          <a:xfrm>
            <a:off x="311700" y="373374"/>
            <a:ext cx="8520600" cy="458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666666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666666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666666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666666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rgbClr val="666666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Thank you</a:t>
            </a:r>
            <a:r>
              <a:rPr b="1" lang="en-GB" sz="6000">
                <a:solidFill>
                  <a:srgbClr val="666666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!</a:t>
            </a:r>
            <a:endParaRPr b="1" sz="6000">
              <a:solidFill>
                <a:srgbClr val="666666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rgbClr val="666666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Questions?</a:t>
            </a:r>
            <a:endParaRPr b="1" sz="2400">
              <a:solidFill>
                <a:srgbClr val="666666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ctrTitle"/>
          </p:nvPr>
        </p:nvSpPr>
        <p:spPr>
          <a:xfrm>
            <a:off x="311700" y="744575"/>
            <a:ext cx="85206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666666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Python(3)/C</a:t>
            </a:r>
            <a:endParaRPr b="1">
              <a:solidFill>
                <a:srgbClr val="666666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pic>
        <p:nvPicPr>
          <p:cNvPr descr="python_logo.png"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04050" y="4667600"/>
            <a:ext cx="1639950" cy="475901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Shape 63"/>
          <p:cNvSpPr txBox="1"/>
          <p:nvPr>
            <p:ph idx="1" type="subTitle"/>
          </p:nvPr>
        </p:nvSpPr>
        <p:spPr>
          <a:xfrm>
            <a:off x="311700" y="2125143"/>
            <a:ext cx="8520600" cy="200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Droid Sans Mono"/>
              <a:buChar char="●"/>
            </a:pPr>
            <a:r>
              <a:rPr lang="en-GB" sz="1800" u="sng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Extension modules</a:t>
            </a:r>
            <a:endParaRPr sz="1800" u="sng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Droid Sans Mono"/>
              <a:buChar char="●"/>
            </a:pPr>
            <a:r>
              <a:rPr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Extending and embedding the interpreter</a:t>
            </a:r>
            <a:endParaRPr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Droid Sans Mono"/>
              <a:buChar char="●"/>
            </a:pPr>
            <a:r>
              <a:rPr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Custom </a:t>
            </a:r>
            <a:r>
              <a:rPr b="1" i="1"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C</a:t>
            </a:r>
            <a:r>
              <a:rPr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-backed data types</a:t>
            </a:r>
            <a:endParaRPr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Droid Sans Mono"/>
              <a:buChar char="●"/>
            </a:pPr>
            <a:r>
              <a:rPr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Also works with </a:t>
            </a:r>
            <a:r>
              <a:rPr b="1" i="1"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C++</a:t>
            </a:r>
            <a:endParaRPr b="1" i="1"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ython_logo.png"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04050" y="4667600"/>
            <a:ext cx="1639950" cy="475901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Shape 69"/>
          <p:cNvSpPr txBox="1"/>
          <p:nvPr>
            <p:ph idx="1" type="subTitle"/>
          </p:nvPr>
        </p:nvSpPr>
        <p:spPr>
          <a:xfrm>
            <a:off x="311700" y="373374"/>
            <a:ext cx="8520600" cy="458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666666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666666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PyObject *</a:t>
            </a:r>
            <a:endParaRPr sz="3600">
              <a:solidFill>
                <a:srgbClr val="666666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434343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Droid Sans Mono"/>
              <a:buChar char="●"/>
            </a:pPr>
            <a:r>
              <a:rPr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It's relatively easy to write </a:t>
            </a:r>
            <a:r>
              <a:rPr b="1" i="1"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C</a:t>
            </a:r>
            <a:r>
              <a:rPr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extensions for </a:t>
            </a:r>
            <a:r>
              <a:rPr b="1" i="1"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CPython</a:t>
            </a:r>
            <a:endParaRPr b="1" i="1"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Droid Sans Mono"/>
              <a:buChar char="●"/>
            </a:pPr>
            <a:r>
              <a:rPr b="1" i="1"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PyObject *</a:t>
            </a:r>
            <a:r>
              <a:rPr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is what makes it possible</a:t>
            </a:r>
            <a:endParaRPr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Droid Sans Mono"/>
              <a:buChar char="●"/>
            </a:pPr>
            <a:r>
              <a:rPr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It also works the other way around: Call </a:t>
            </a:r>
            <a:r>
              <a:rPr b="1" i="1"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Python</a:t>
            </a:r>
            <a:r>
              <a:rPr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from </a:t>
            </a:r>
            <a:r>
              <a:rPr b="1" i="1"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C</a:t>
            </a:r>
            <a:endParaRPr b="1" i="1"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ython_logo.png"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04050" y="4667600"/>
            <a:ext cx="1639950" cy="475901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Shape 75"/>
          <p:cNvSpPr txBox="1"/>
          <p:nvPr>
            <p:ph idx="1" type="subTitle"/>
          </p:nvPr>
        </p:nvSpPr>
        <p:spPr>
          <a:xfrm>
            <a:off x="311700" y="373374"/>
            <a:ext cx="8520600" cy="458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666666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666666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Warnings</a:t>
            </a:r>
            <a:endParaRPr sz="3600">
              <a:solidFill>
                <a:srgbClr val="666666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434343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Droid Sans Mono"/>
              <a:buChar char="●"/>
            </a:pPr>
            <a:r>
              <a:rPr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Non </a:t>
            </a:r>
            <a:r>
              <a:rPr b="1" i="1"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CPython</a:t>
            </a:r>
            <a:r>
              <a:rPr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implementations</a:t>
            </a:r>
            <a:endParaRPr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Droid Sans Mono"/>
              <a:buChar char="●"/>
            </a:pPr>
            <a:r>
              <a:rPr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Beware of reference counting</a:t>
            </a:r>
            <a:endParaRPr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Droid Sans Mono"/>
              <a:buChar char="●"/>
            </a:pPr>
            <a:r>
              <a:rPr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(Proper) Debugging is harder</a:t>
            </a:r>
            <a:endParaRPr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ython_logo.png"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04050" y="4667600"/>
            <a:ext cx="1639950" cy="475901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Shape 81"/>
          <p:cNvSpPr txBox="1"/>
          <p:nvPr>
            <p:ph idx="1" type="subTitle"/>
          </p:nvPr>
        </p:nvSpPr>
        <p:spPr>
          <a:xfrm>
            <a:off x="311700" y="373374"/>
            <a:ext cx="8520600" cy="458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666666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666666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Further Readings</a:t>
            </a:r>
            <a:endParaRPr sz="3600">
              <a:solidFill>
                <a:srgbClr val="666666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434343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Droid Sans Mono"/>
              <a:buChar char="●"/>
            </a:pPr>
            <a:r>
              <a:rPr b="1" i="1"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Cython</a:t>
            </a:r>
            <a:r>
              <a:rPr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: Superset of </a:t>
            </a:r>
            <a:r>
              <a:rPr b="1" i="1"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Python</a:t>
            </a:r>
            <a:r>
              <a:rPr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. Supports </a:t>
            </a:r>
            <a:r>
              <a:rPr b="1" i="1"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C</a:t>
            </a:r>
            <a:r>
              <a:rPr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data types natively</a:t>
            </a:r>
            <a:endParaRPr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Droid Sans Mono"/>
              <a:buChar char="●"/>
            </a:pPr>
            <a:r>
              <a:rPr b="1"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Shiboken</a:t>
            </a:r>
            <a:r>
              <a:rPr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/ </a:t>
            </a:r>
            <a:r>
              <a:rPr b="1"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Boost</a:t>
            </a:r>
            <a:r>
              <a:rPr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/ </a:t>
            </a:r>
            <a:r>
              <a:rPr b="1"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SIP</a:t>
            </a:r>
            <a:r>
              <a:rPr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: Automated binding generators</a:t>
            </a:r>
            <a:endParaRPr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ython_logo.png"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04050" y="4667600"/>
            <a:ext cx="1639950" cy="475901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Shape 87"/>
          <p:cNvSpPr/>
          <p:nvPr/>
        </p:nvSpPr>
        <p:spPr>
          <a:xfrm>
            <a:off x="194300" y="2457450"/>
            <a:ext cx="6565500" cy="22101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 txBox="1"/>
          <p:nvPr>
            <p:ph idx="1" type="subTitle"/>
          </p:nvPr>
        </p:nvSpPr>
        <p:spPr>
          <a:xfrm>
            <a:off x="311700" y="373374"/>
            <a:ext cx="8520600" cy="458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666666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666666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Parse Python Arguments</a:t>
            </a:r>
            <a:endParaRPr sz="3600">
              <a:solidFill>
                <a:srgbClr val="666666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434343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static PyObject * pycon(PyObject * self, PyObject * args)</a:t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{</a:t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const char * argument;</a:t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if (!</a:t>
            </a:r>
            <a:r>
              <a:rPr b="1" lang="en-GB" sz="1300">
                <a:solidFill>
                  <a:srgbClr val="A61C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PyArg_ParseTuple</a:t>
            </a:r>
            <a: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(args, "s", &amp;argument)) {</a:t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return NULL;</a:t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}</a:t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printf("%s", argument);</a:t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}</a:t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ython_logo.png"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04050" y="4667600"/>
            <a:ext cx="1639950" cy="475901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 txBox="1"/>
          <p:nvPr>
            <p:ph idx="1" type="subTitle"/>
          </p:nvPr>
        </p:nvSpPr>
        <p:spPr>
          <a:xfrm>
            <a:off x="311700" y="373374"/>
            <a:ext cx="8520600" cy="458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666666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666666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Py_BuildValue is your Friend</a:t>
            </a:r>
            <a:endParaRPr sz="3600">
              <a:solidFill>
                <a:srgbClr val="666666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434343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Droid Sans Mono"/>
              <a:buChar char="●"/>
            </a:pPr>
            <a:r>
              <a:rPr i="1"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Py_BuildValue("l", val)      </a:t>
            </a:r>
            <a:r>
              <a:rPr i="1" lang="en-GB" sz="1800">
                <a:solidFill>
                  <a:srgbClr val="999999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# for integers</a:t>
            </a:r>
            <a:endParaRPr i="1" sz="1800">
              <a:solidFill>
                <a:srgbClr val="999999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800">
              <a:solidFill>
                <a:srgbClr val="999999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Droid Sans Mono"/>
              <a:buChar char="●"/>
            </a:pPr>
            <a:r>
              <a:rPr i="1"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Py_BuildValue("f", val)    </a:t>
            </a:r>
            <a:r>
              <a:rPr i="1" lang="en-GB" sz="1800">
                <a:solidFill>
                  <a:srgbClr val="999999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#     floating point numbers</a:t>
            </a:r>
            <a:endParaRPr i="1" sz="1800">
              <a:solidFill>
                <a:srgbClr val="999999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800">
              <a:solidFill>
                <a:srgbClr val="999999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Droid Sans Mono"/>
              <a:buChar char="●"/>
            </a:pPr>
            <a:r>
              <a:rPr i="1"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Py_BuildValue("O", Py_True)  </a:t>
            </a:r>
            <a:r>
              <a:rPr i="1" lang="en-GB" sz="1800">
                <a:solidFill>
                  <a:srgbClr val="999999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#     booleans (Py_False)</a:t>
            </a:r>
            <a:endParaRPr i="1" sz="1800">
              <a:solidFill>
                <a:srgbClr val="999999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800">
              <a:solidFill>
                <a:srgbClr val="999999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Droid Sans Mono"/>
              <a:buChar char="●"/>
            </a:pPr>
            <a:r>
              <a:rPr i="1"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Py_BuildValue("O", Py_None)  </a:t>
            </a:r>
            <a:r>
              <a:rPr i="1" lang="en-GB" sz="1800">
                <a:solidFill>
                  <a:srgbClr val="999999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#     NoneType</a:t>
            </a:r>
            <a:endParaRPr i="1" sz="1800">
              <a:solidFill>
                <a:srgbClr val="999999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800">
              <a:solidFill>
                <a:srgbClr val="999999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Droid Sans Mono"/>
              <a:buChar char="●"/>
            </a:pPr>
            <a:r>
              <a:rPr i="1"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Py_BuildValue("s", val)      </a:t>
            </a:r>
            <a:r>
              <a:rPr i="1" lang="en-GB" sz="1800">
                <a:solidFill>
                  <a:srgbClr val="999999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#     strings</a:t>
            </a:r>
            <a:endParaRPr i="1"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ython_logo.png"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04050" y="4667600"/>
            <a:ext cx="1639950" cy="475901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/>
          <p:nvPr>
            <p:ph idx="1" type="subTitle"/>
          </p:nvPr>
        </p:nvSpPr>
        <p:spPr>
          <a:xfrm>
            <a:off x="311700" y="373374"/>
            <a:ext cx="8520600" cy="458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666666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666666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More Friends</a:t>
            </a:r>
            <a:endParaRPr sz="3600">
              <a:solidFill>
                <a:srgbClr val="666666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434343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Droid Sans Mono"/>
              <a:buChar char="●"/>
            </a:pPr>
            <a:r>
              <a:rPr i="1"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PyList_New(size)             </a:t>
            </a:r>
            <a:r>
              <a:rPr i="1" lang="en-GB" sz="1800">
                <a:solidFill>
                  <a:srgbClr val="999999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# for lists</a:t>
            </a:r>
            <a:endParaRPr i="1" sz="1800">
              <a:solidFill>
                <a:srgbClr val="999999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800">
              <a:solidFill>
                <a:srgbClr val="999999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Droid Sans Mono"/>
              <a:buChar char="●"/>
            </a:pPr>
            <a:r>
              <a:rPr i="1"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PyDict_New()    </a:t>
            </a:r>
            <a:r>
              <a:rPr i="1" lang="en-GB" sz="1800">
                <a:solidFill>
                  <a:srgbClr val="999999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  #     dictionaries</a:t>
            </a:r>
            <a:endParaRPr i="1" sz="1800">
              <a:solidFill>
                <a:srgbClr val="999999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800">
              <a:solidFill>
                <a:srgbClr val="999999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Droid Sans Mono"/>
              <a:buChar char="●"/>
            </a:pPr>
            <a:r>
              <a:rPr i="1"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PyUnicode_New</a:t>
            </a:r>
            <a:r>
              <a:rPr i="1"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(size, max)     </a:t>
            </a:r>
            <a:r>
              <a:rPr i="1" lang="en-GB" sz="1800">
                <a:solidFill>
                  <a:srgbClr val="999999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#     unicode strings</a:t>
            </a:r>
            <a:endParaRPr i="1" sz="1800">
              <a:solidFill>
                <a:srgbClr val="999999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800">
              <a:solidFill>
                <a:srgbClr val="999999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Droid Sans Mono"/>
              <a:buChar char="●"/>
            </a:pPr>
            <a:r>
              <a:rPr i="1"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PyUnicode_FromStringAndSize(</a:t>
            </a:r>
            <a:endParaRPr i="1"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val, size)              </a:t>
            </a:r>
            <a:r>
              <a:rPr i="1"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</a:t>
            </a:r>
            <a:r>
              <a:rPr i="1" lang="en-GB" sz="1800">
                <a:solidFill>
                  <a:srgbClr val="999999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#     unicode</a:t>
            </a:r>
            <a:endParaRPr i="1" sz="1800">
              <a:solidFill>
                <a:srgbClr val="999999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800">
              <a:solidFill>
                <a:srgbClr val="999999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Droid Sans Mono"/>
              <a:buChar char="●"/>
            </a:pPr>
            <a:r>
              <a:rPr i="1"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PyUnicode_FromString</a:t>
            </a:r>
            <a:r>
              <a:rPr i="1"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(val)    </a:t>
            </a:r>
            <a:r>
              <a:rPr i="1" lang="en-GB" sz="1800">
                <a:solidFill>
                  <a:srgbClr val="999999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#     unicode*</a:t>
            </a:r>
            <a:endParaRPr i="1"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ython_logo.png"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04050" y="4667600"/>
            <a:ext cx="1639950" cy="475901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Shape 106"/>
          <p:cNvSpPr/>
          <p:nvPr/>
        </p:nvSpPr>
        <p:spPr>
          <a:xfrm>
            <a:off x="217175" y="2457450"/>
            <a:ext cx="6542700" cy="24996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 txBox="1"/>
          <p:nvPr>
            <p:ph idx="1" type="subTitle"/>
          </p:nvPr>
        </p:nvSpPr>
        <p:spPr>
          <a:xfrm>
            <a:off x="311700" y="373374"/>
            <a:ext cx="8520600" cy="458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666666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666666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Boilerplate</a:t>
            </a:r>
            <a:endParaRPr sz="3600">
              <a:solidFill>
                <a:srgbClr val="666666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434343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module.h</a:t>
            </a:r>
            <a:endParaRPr b="1"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#include &lt;Python.h&gt;</a:t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</a:t>
            </a:r>
            <a: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tatic PyObject * method(PyObject *, PyObject *);</a:t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static struct PyModuleDef pyconmodule;</a:t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</a:br>
            <a:r>
              <a:rPr lang="en-GB" sz="13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PyMODINIT_FUNC PyInit_pycon(void);</a:t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