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9" r:id="rId4"/>
    <p:sldId id="258" r:id="rId5"/>
    <p:sldId id="288" r:id="rId6"/>
    <p:sldId id="318" r:id="rId7"/>
    <p:sldId id="308" r:id="rId8"/>
    <p:sldId id="257" r:id="rId9"/>
    <p:sldId id="260" r:id="rId10"/>
    <p:sldId id="267" r:id="rId11"/>
    <p:sldId id="309" r:id="rId12"/>
    <p:sldId id="261" r:id="rId13"/>
    <p:sldId id="272" r:id="rId14"/>
    <p:sldId id="262" r:id="rId15"/>
    <p:sldId id="263" r:id="rId16"/>
    <p:sldId id="265" r:id="rId17"/>
    <p:sldId id="269" r:id="rId18"/>
    <p:sldId id="268" r:id="rId19"/>
    <p:sldId id="264" r:id="rId20"/>
    <p:sldId id="271" r:id="rId21"/>
    <p:sldId id="270" r:id="rId22"/>
    <p:sldId id="273" r:id="rId23"/>
    <p:sldId id="274" r:id="rId24"/>
    <p:sldId id="275" r:id="rId25"/>
    <p:sldId id="276" r:id="rId26"/>
    <p:sldId id="289" r:id="rId27"/>
    <p:sldId id="277" r:id="rId28"/>
    <p:sldId id="279" r:id="rId29"/>
    <p:sldId id="280" r:id="rId30"/>
    <p:sldId id="281" r:id="rId31"/>
    <p:sldId id="282" r:id="rId32"/>
    <p:sldId id="283" r:id="rId33"/>
    <p:sldId id="284" r:id="rId34"/>
    <p:sldId id="286" r:id="rId35"/>
    <p:sldId id="317" r:id="rId36"/>
    <p:sldId id="287" r:id="rId37"/>
    <p:sldId id="292" r:id="rId38"/>
    <p:sldId id="291" r:id="rId39"/>
    <p:sldId id="293" r:id="rId40"/>
    <p:sldId id="294" r:id="rId41"/>
    <p:sldId id="296" r:id="rId42"/>
    <p:sldId id="295" r:id="rId43"/>
    <p:sldId id="319" r:id="rId44"/>
    <p:sldId id="301" r:id="rId45"/>
    <p:sldId id="311" r:id="rId46"/>
    <p:sldId id="302" r:id="rId47"/>
    <p:sldId id="303" r:id="rId48"/>
    <p:sldId id="304" r:id="rId49"/>
    <p:sldId id="320" r:id="rId50"/>
    <p:sldId id="305" r:id="rId51"/>
    <p:sldId id="312" r:id="rId52"/>
    <p:sldId id="313" r:id="rId53"/>
    <p:sldId id="306" r:id="rId54"/>
    <p:sldId id="321" r:id="rId55"/>
    <p:sldId id="327" r:id="rId56"/>
    <p:sldId id="332" r:id="rId57"/>
    <p:sldId id="330" r:id="rId58"/>
    <p:sldId id="329" r:id="rId59"/>
    <p:sldId id="316" r:id="rId60"/>
    <p:sldId id="314" r:id="rId61"/>
    <p:sldId id="322" r:id="rId62"/>
    <p:sldId id="326" r:id="rId63"/>
    <p:sldId id="307" r:id="rId64"/>
    <p:sldId id="323" r:id="rId65"/>
    <p:sldId id="333" r:id="rId66"/>
    <p:sldId id="336" r:id="rId67"/>
    <p:sldId id="335" r:id="rId68"/>
    <p:sldId id="337" r:id="rId6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>
        <p:scale>
          <a:sx n="33" d="100"/>
          <a:sy n="33" d="100"/>
        </p:scale>
        <p:origin x="-2160" y="-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1924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9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718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0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735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011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300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5367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8911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649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16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8163A-1F86-4EDC-9D18-9A395BE34729}" type="datetimeFigureOut">
              <a:rPr lang="es-CO" smtClean="0"/>
              <a:t>02/04/2018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E4E68-6BCD-4E2C-B938-DB16095D93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426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44312"/>
            <a:ext cx="11475076" cy="851231"/>
          </a:xfrm>
        </p:spPr>
        <p:txBody>
          <a:bodyPr>
            <a:normAutofit fontScale="90000"/>
          </a:bodyPr>
          <a:lstStyle/>
          <a:p>
            <a:pPr algn="l"/>
            <a:r>
              <a:rPr lang="es-CO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Programación para no programadores:</a:t>
            </a:r>
            <a:endParaRPr lang="es-CO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177264" y="5146684"/>
            <a:ext cx="3714750" cy="1306155"/>
          </a:xfrm>
        </p:spPr>
        <p:txBody>
          <a:bodyPr>
            <a:normAutofit fontScale="92500"/>
          </a:bodyPr>
          <a:lstStyle/>
          <a:p>
            <a:pPr algn="l"/>
            <a:r>
              <a:rPr lang="es-CO" dirty="0" smtClean="0"/>
              <a:t>Juan Nicolás Táutiva</a:t>
            </a:r>
          </a:p>
          <a:p>
            <a:pPr algn="l"/>
            <a:r>
              <a:rPr lang="es-CO" dirty="0" smtClean="0"/>
              <a:t>nicolastautiva@hotmail.com</a:t>
            </a:r>
          </a:p>
          <a:p>
            <a:pPr algn="l"/>
            <a:r>
              <a:rPr lang="es-CO" dirty="0" smtClean="0"/>
              <a:t>www.github.com/NickATC</a:t>
            </a:r>
            <a:endParaRPr lang="es-CO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85207" y="1776441"/>
            <a:ext cx="11475076" cy="20839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cuatro pilares de la programación orientada a objetos.</a:t>
            </a:r>
            <a:endParaRPr lang="es-CO" sz="6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assets-cdn.github.com/images/modules/open_graph/github-mar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t="2034" r="24281" b="2425"/>
          <a:stretch/>
        </p:blipFill>
        <p:spPr bwMode="auto">
          <a:xfrm>
            <a:off x="7860671" y="6016983"/>
            <a:ext cx="333829" cy="3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4284" r="65740" b="43750"/>
          <a:stretch/>
        </p:blipFill>
        <p:spPr bwMode="auto">
          <a:xfrm>
            <a:off x="535727" y="4145768"/>
            <a:ext cx="4972050" cy="23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44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3739" y="133338"/>
            <a:ext cx="7375632" cy="725905"/>
          </a:xfrm>
        </p:spPr>
        <p:txBody>
          <a:bodyPr>
            <a:no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</a:t>
            </a:r>
            <a:r>
              <a:rPr lang="es-CO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8255" y="1217795"/>
            <a:ext cx="7128890" cy="2570431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 smtClean="0"/>
              <a:t>Es la abstracción de un objeto.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 smtClean="0"/>
              <a:t>Una </a:t>
            </a:r>
            <a:r>
              <a:rPr lang="es-CO" sz="3200" dirty="0"/>
              <a:t>forma de organizar </a:t>
            </a:r>
            <a:r>
              <a:rPr lang="es-CO" sz="3200" dirty="0" smtClean="0"/>
              <a:t>las características </a:t>
            </a:r>
            <a:r>
              <a:rPr lang="es-CO" sz="3200" dirty="0"/>
              <a:t>y las acciones que puede realizar un objeto</a:t>
            </a:r>
            <a:r>
              <a:rPr lang="es-CO" sz="3200" dirty="0" smtClean="0"/>
              <a:t>.</a:t>
            </a:r>
            <a:endParaRPr lang="es-CO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7" name="Marcador de texto 3"/>
          <p:cNvSpPr txBox="1">
            <a:spLocks/>
          </p:cNvSpPr>
          <p:nvPr/>
        </p:nvSpPr>
        <p:spPr>
          <a:xfrm>
            <a:off x="128255" y="4103241"/>
            <a:ext cx="11715402" cy="275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 smtClean="0"/>
              <a:t>Es una colección lógica de características y acciones.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 smtClean="0"/>
              <a:t>Es la forma de generar un modelo o plano de un objeto.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1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 smtClean="0"/>
              <a:t>Basado en esta </a:t>
            </a:r>
            <a:r>
              <a:rPr lang="es-CO" sz="3200" i="1" dirty="0" err="1" smtClean="0"/>
              <a:t>class</a:t>
            </a:r>
            <a:r>
              <a:rPr lang="es-CO" sz="3200" dirty="0" smtClean="0"/>
              <a:t>, yo creo objetos.</a:t>
            </a:r>
            <a:endParaRPr lang="es-CO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40" y="496290"/>
            <a:ext cx="4845281" cy="3393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210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45967" y="197822"/>
            <a:ext cx="8403337" cy="725905"/>
          </a:xfrm>
        </p:spPr>
        <p:txBody>
          <a:bodyPr>
            <a:no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¿Para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sirve la OOP?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021942" y="4432103"/>
            <a:ext cx="6778172" cy="242589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 smtClean="0"/>
              <a:t>DRY.   </a:t>
            </a:r>
            <a:r>
              <a:rPr lang="es-CO" sz="3200" i="1" dirty="0" err="1" smtClean="0"/>
              <a:t>Don’t</a:t>
            </a:r>
            <a:r>
              <a:rPr lang="es-CO" sz="3200" i="1" dirty="0" smtClean="0"/>
              <a:t> </a:t>
            </a:r>
            <a:r>
              <a:rPr lang="es-CO" sz="3200" i="1" dirty="0" err="1" smtClean="0"/>
              <a:t>Repeat</a:t>
            </a:r>
            <a:r>
              <a:rPr lang="es-CO" sz="3200" i="1" dirty="0" smtClean="0"/>
              <a:t> </a:t>
            </a:r>
            <a:r>
              <a:rPr lang="es-CO" sz="3200" i="1" dirty="0" err="1" smtClean="0"/>
              <a:t>Yourself</a:t>
            </a:r>
            <a:endParaRPr lang="es-CO" sz="3200" i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 smtClean="0"/>
              <a:t>Reusar código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1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 smtClean="0"/>
              <a:t>Facilidad para mantener el código</a:t>
            </a:r>
            <a:endParaRPr lang="es-CO" sz="3200" dirty="0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45967" y="1522219"/>
            <a:ext cx="8904784" cy="7702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¿Vale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pena esto de OOP</a:t>
            </a:r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CO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345967" y="2866980"/>
            <a:ext cx="9948407" cy="1793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gano yo como programador usando OOP?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315" y="21183"/>
            <a:ext cx="3307685" cy="231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1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71654" y="914401"/>
            <a:ext cx="8775546" cy="1607046"/>
          </a:xfrm>
        </p:spPr>
        <p:txBody>
          <a:bodyPr>
            <a:noAutofit/>
          </a:bodyPr>
          <a:lstStyle/>
          <a:p>
            <a:r>
              <a:rPr lang="es-CO" sz="1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Empecemos!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266436" y="4256505"/>
            <a:ext cx="66654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000" dirty="0" smtClean="0">
                <a:solidFill>
                  <a:schemeClr val="accent1">
                    <a:lumMod val="50000"/>
                  </a:schemeClr>
                </a:solidFill>
              </a:rPr>
              <a:t>Conceptos básicos de la OOP</a:t>
            </a:r>
            <a:endParaRPr lang="es-ES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4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 txBox="1">
            <a:spLocks/>
          </p:cNvSpPr>
          <p:nvPr/>
        </p:nvSpPr>
        <p:spPr>
          <a:xfrm>
            <a:off x="767596" y="496291"/>
            <a:ext cx="7694233" cy="5470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 1:</a:t>
            </a:r>
          </a:p>
          <a:p>
            <a:endParaRPr lang="es-CO" sz="3600" dirty="0" smtClean="0"/>
          </a:p>
          <a:p>
            <a:endParaRPr lang="es-CO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Analizar componentes de un objeto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1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Crearemos una </a:t>
            </a:r>
            <a:r>
              <a:rPr lang="es-CO" i="1" dirty="0" err="1" smtClean="0"/>
              <a:t>class</a:t>
            </a:r>
            <a:endParaRPr lang="es-CO" i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1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Instanciaremos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1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Accederemos a los atributos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1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3 ejercicios prácticos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1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2 retos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4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285896" y="1069946"/>
            <a:ext cx="6919685" cy="3050258"/>
          </a:xfrm>
        </p:spPr>
        <p:txBody>
          <a:bodyPr>
            <a:normAutofit/>
          </a:bodyPr>
          <a:lstStyle/>
          <a:p>
            <a:r>
              <a:rPr lang="es-CO" sz="3500" i="1" u="sng" dirty="0" smtClean="0">
                <a:solidFill>
                  <a:schemeClr val="accent1">
                    <a:lumMod val="75000"/>
                  </a:schemeClr>
                </a:solidFill>
              </a:rPr>
              <a:t>Características:</a:t>
            </a:r>
          </a:p>
          <a:p>
            <a:r>
              <a:rPr lang="es-CO" sz="3200" dirty="0"/>
              <a:t>n</a:t>
            </a:r>
            <a:r>
              <a:rPr lang="es-CO" sz="3200" dirty="0" smtClean="0"/>
              <a:t>ombre = “Maya”</a:t>
            </a:r>
          </a:p>
          <a:p>
            <a:r>
              <a:rPr lang="es-CO" sz="3200" dirty="0"/>
              <a:t>e</a:t>
            </a:r>
            <a:r>
              <a:rPr lang="es-CO" sz="3200" dirty="0" smtClean="0"/>
              <a:t>dad = 3</a:t>
            </a:r>
          </a:p>
          <a:p>
            <a:r>
              <a:rPr lang="es-CO" sz="3200" dirty="0"/>
              <a:t>c</a:t>
            </a:r>
            <a:r>
              <a:rPr lang="es-CO" sz="3200" dirty="0" smtClean="0"/>
              <a:t>olor = “Blanco con manchas negras”</a:t>
            </a:r>
          </a:p>
          <a:p>
            <a:r>
              <a:rPr lang="es-CO" sz="2400" dirty="0" smtClean="0"/>
              <a:t>Piensen en otras</a:t>
            </a:r>
            <a:r>
              <a:rPr lang="es-CO" sz="2400" dirty="0"/>
              <a:t>…</a:t>
            </a:r>
          </a:p>
          <a:p>
            <a:endParaRPr lang="es-CO" sz="24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6787088" cy="725905"/>
          </a:xfrm>
        </p:spPr>
        <p:txBody>
          <a:bodyPr>
            <a:no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Analicemos un objeto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r="-349"/>
          <a:stretch/>
        </p:blipFill>
        <p:spPr>
          <a:xfrm rot="5400000">
            <a:off x="-329129" y="1551960"/>
            <a:ext cx="5498837" cy="453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Marcador de texto 3"/>
          <p:cNvSpPr txBox="1">
            <a:spLocks/>
          </p:cNvSpPr>
          <p:nvPr/>
        </p:nvSpPr>
        <p:spPr>
          <a:xfrm>
            <a:off x="5285896" y="4404629"/>
            <a:ext cx="6887808" cy="2298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500" i="1" u="sng" dirty="0" smtClean="0">
                <a:solidFill>
                  <a:schemeClr val="accent1">
                    <a:lumMod val="75000"/>
                  </a:schemeClr>
                </a:solidFill>
              </a:rPr>
              <a:t>Puede llevar a cabo unas acciones:</a:t>
            </a:r>
          </a:p>
          <a:p>
            <a:r>
              <a:rPr lang="es-CO" sz="3200" dirty="0"/>
              <a:t>l</a:t>
            </a:r>
            <a:r>
              <a:rPr lang="es-CO" sz="3200" dirty="0" smtClean="0"/>
              <a:t>adrar()</a:t>
            </a:r>
          </a:p>
          <a:p>
            <a:r>
              <a:rPr lang="es-CO" sz="3200" dirty="0" err="1" smtClean="0"/>
              <a:t>hacer_truco</a:t>
            </a:r>
            <a:r>
              <a:rPr lang="es-CO" sz="3200" dirty="0" smtClean="0"/>
              <a:t>()</a:t>
            </a:r>
          </a:p>
          <a:p>
            <a:endParaRPr lang="es-CO" sz="3200" dirty="0" smtClean="0"/>
          </a:p>
          <a:p>
            <a:endParaRPr lang="es-CO" sz="3200" dirty="0"/>
          </a:p>
        </p:txBody>
      </p:sp>
      <p:sp>
        <p:nvSpPr>
          <p:cNvPr id="3" name="CuadroTexto 2"/>
          <p:cNvSpPr txBox="1"/>
          <p:nvPr/>
        </p:nvSpPr>
        <p:spPr>
          <a:xfrm rot="312566">
            <a:off x="8498979" y="989305"/>
            <a:ext cx="3327671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6000" dirty="0" smtClean="0">
                <a:solidFill>
                  <a:schemeClr val="bg1">
                    <a:lumMod val="95000"/>
                  </a:schemeClr>
                </a:solidFill>
              </a:rPr>
              <a:t>Atributos</a:t>
            </a:r>
            <a:endParaRPr lang="es-CO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 rot="310001">
            <a:off x="8624300" y="5220226"/>
            <a:ext cx="3077029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schemeClr val="bg1">
                    <a:lumMod val="95000"/>
                  </a:schemeClr>
                </a:solidFill>
              </a:rPr>
              <a:t>Métodos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2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16847" y="1227738"/>
            <a:ext cx="8014353" cy="967940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s-CO" sz="3200" dirty="0" smtClean="0"/>
              <a:t>Escribir una clase llamada </a:t>
            </a:r>
            <a:r>
              <a:rPr lang="es-CO" sz="3200" i="1" dirty="0" smtClean="0"/>
              <a:t>Perro</a:t>
            </a:r>
            <a:r>
              <a:rPr lang="es-CO" sz="3200" dirty="0" smtClean="0"/>
              <a:t>.  Empecemos solo agregando los Atributos.</a:t>
            </a:r>
          </a:p>
          <a:p>
            <a:endParaRPr lang="es-CO" sz="24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4437" y="78756"/>
            <a:ext cx="6787088" cy="725905"/>
          </a:xfrm>
        </p:spPr>
        <p:txBody>
          <a:bodyPr>
            <a:normAutofit/>
          </a:bodyPr>
          <a:lstStyle/>
          <a:p>
            <a:r>
              <a:rPr lang="es-CO" sz="4400" dirty="0" smtClean="0">
                <a:solidFill>
                  <a:schemeClr val="accent1">
                    <a:lumMod val="75000"/>
                  </a:schemeClr>
                </a:solidFill>
              </a:rPr>
              <a:t>Actividad:</a:t>
            </a:r>
            <a:endParaRPr lang="es-CO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/>
          <a:stretch/>
        </p:blipFill>
        <p:spPr>
          <a:xfrm rot="5400000">
            <a:off x="1098077" y="2922565"/>
            <a:ext cx="3529755" cy="292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E:\Descargas\Pictures\GIFs\boy in comput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126" y="615975"/>
            <a:ext cx="3142988" cy="235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10" name="Marcador de texto 3"/>
          <p:cNvSpPr txBox="1">
            <a:spLocks/>
          </p:cNvSpPr>
          <p:nvPr/>
        </p:nvSpPr>
        <p:spPr>
          <a:xfrm>
            <a:off x="5272315" y="3396292"/>
            <a:ext cx="6919685" cy="3461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500" i="1" u="sng" dirty="0" smtClean="0">
                <a:solidFill>
                  <a:schemeClr val="accent1">
                    <a:lumMod val="75000"/>
                  </a:schemeClr>
                </a:solidFill>
              </a:rPr>
              <a:t>Características:</a:t>
            </a:r>
          </a:p>
          <a:p>
            <a:r>
              <a:rPr lang="es-CO" sz="3200" dirty="0" smtClean="0"/>
              <a:t>nombre = “Maya”</a:t>
            </a:r>
          </a:p>
          <a:p>
            <a:r>
              <a:rPr lang="es-CO" sz="3200" dirty="0" smtClean="0"/>
              <a:t>edad = 3</a:t>
            </a:r>
          </a:p>
          <a:p>
            <a:r>
              <a:rPr lang="es-CO" sz="3200" dirty="0" smtClean="0"/>
              <a:t>color = “Blanco con manchas negras”</a:t>
            </a:r>
          </a:p>
          <a:p>
            <a:endParaRPr lang="es-CO" sz="2400" dirty="0" smtClean="0"/>
          </a:p>
          <a:p>
            <a:r>
              <a:rPr lang="es-CO" sz="2400" dirty="0" smtClean="0"/>
              <a:t>Escriban otras…</a:t>
            </a:r>
          </a:p>
          <a:p>
            <a:endParaRPr lang="es-CO" sz="2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099597" y="2997170"/>
            <a:ext cx="3327671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6000" dirty="0" smtClean="0">
                <a:solidFill>
                  <a:schemeClr val="bg1">
                    <a:lumMod val="95000"/>
                  </a:schemeClr>
                </a:solidFill>
              </a:rPr>
              <a:t>Atributos</a:t>
            </a:r>
            <a:endParaRPr lang="es-CO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15539"/>
            <a:ext cx="8228500" cy="725905"/>
          </a:xfrm>
        </p:spPr>
        <p:txBody>
          <a:bodyPr>
            <a:no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creamos una </a:t>
            </a:r>
            <a:r>
              <a:rPr lang="es-CO" sz="5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5300083" y="3760212"/>
            <a:ext cx="6752258" cy="29664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err="1">
                <a:solidFill>
                  <a:srgbClr val="0070C0"/>
                </a:solidFill>
              </a:rPr>
              <a:t>c</a:t>
            </a:r>
            <a:r>
              <a:rPr lang="es-CO" sz="3200" dirty="0" err="1" smtClean="0">
                <a:solidFill>
                  <a:srgbClr val="0070C0"/>
                </a:solidFill>
              </a:rPr>
              <a:t>lass</a:t>
            </a:r>
            <a:r>
              <a:rPr lang="es-CO" sz="3200" dirty="0" smtClean="0">
                <a:solidFill>
                  <a:srgbClr val="0070C0"/>
                </a:solidFill>
              </a:rPr>
              <a:t> </a:t>
            </a:r>
            <a:r>
              <a:rPr lang="es-CO" sz="3200" dirty="0" smtClean="0">
                <a:solidFill>
                  <a:srgbClr val="FF0000"/>
                </a:solidFill>
              </a:rPr>
              <a:t>Perro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  nombre = “maya”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  color = “Blanco con manchas negras”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  </a:t>
            </a:r>
          </a:p>
          <a:p>
            <a:r>
              <a:rPr lang="es-CO" sz="3200" dirty="0">
                <a:solidFill>
                  <a:schemeClr val="accent6"/>
                </a:solidFill>
              </a:rPr>
              <a:t> </a:t>
            </a:r>
            <a:r>
              <a:rPr lang="es-CO" sz="3200" dirty="0" smtClean="0">
                <a:solidFill>
                  <a:schemeClr val="accent6"/>
                </a:solidFill>
              </a:rPr>
              <a:t>   # agregue otros atributos…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3657600" y="2614624"/>
            <a:ext cx="1822722" cy="12282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>
            <a:off x="6599276" y="3381829"/>
            <a:ext cx="472095" cy="461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texto 3"/>
          <p:cNvSpPr txBox="1">
            <a:spLocks/>
          </p:cNvSpPr>
          <p:nvPr/>
        </p:nvSpPr>
        <p:spPr>
          <a:xfrm>
            <a:off x="613815" y="1694855"/>
            <a:ext cx="4980214" cy="1137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i="1" dirty="0" err="1" smtClean="0">
                <a:solidFill>
                  <a:srgbClr val="0070C0"/>
                </a:solidFill>
              </a:rPr>
              <a:t>class</a:t>
            </a:r>
            <a:r>
              <a:rPr lang="es-CO" sz="3200" dirty="0" smtClean="0"/>
              <a:t>  </a:t>
            </a:r>
            <a:r>
              <a:rPr lang="es-CO" sz="3200" dirty="0" err="1" smtClean="0"/>
              <a:t>Keyword</a:t>
            </a:r>
            <a:r>
              <a:rPr lang="es-CO" sz="3200" dirty="0" smtClean="0"/>
              <a:t> </a:t>
            </a:r>
            <a:r>
              <a:rPr lang="es-CO" sz="3200" dirty="0" err="1" smtClean="0"/>
              <a:t>for</a:t>
            </a:r>
            <a:r>
              <a:rPr lang="es-CO" sz="3200" dirty="0" smtClean="0"/>
              <a:t> Python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3200" dirty="0" smtClean="0"/>
              <a:t>En minúscula</a:t>
            </a:r>
          </a:p>
          <a:p>
            <a:endParaRPr lang="es-CO" sz="2400" dirty="0"/>
          </a:p>
        </p:txBody>
      </p:sp>
      <p:sp>
        <p:nvSpPr>
          <p:cNvPr id="11" name="Marcador de texto 3"/>
          <p:cNvSpPr txBox="1">
            <a:spLocks/>
          </p:cNvSpPr>
          <p:nvPr/>
        </p:nvSpPr>
        <p:spPr>
          <a:xfrm>
            <a:off x="6400801" y="816186"/>
            <a:ext cx="5772644" cy="2739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s-CO" sz="3800" dirty="0" smtClean="0">
                <a:solidFill>
                  <a:srgbClr val="FF0000"/>
                </a:solidFill>
              </a:rPr>
              <a:t>Perro</a:t>
            </a:r>
            <a:r>
              <a:rPr lang="es-CO" sz="3800" dirty="0" smtClean="0"/>
              <a:t>  </a:t>
            </a:r>
            <a:r>
              <a:rPr lang="es-CO" sz="3800" dirty="0"/>
              <a:t>El nombre de nuestra </a:t>
            </a:r>
            <a:r>
              <a:rPr lang="es-CO" sz="3800" dirty="0" err="1"/>
              <a:t>class</a:t>
            </a:r>
            <a:r>
              <a:rPr lang="es-CO" sz="3800" dirty="0"/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CO" sz="3800" dirty="0"/>
              <a:t>Primera letra en mayúscula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CO" sz="3800" dirty="0"/>
              <a:t>Elija un buen nombre.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CO" sz="3800" dirty="0"/>
              <a:t>Use </a:t>
            </a:r>
            <a:r>
              <a:rPr lang="es-CO" sz="3800" dirty="0" err="1"/>
              <a:t>CapWord</a:t>
            </a:r>
            <a:r>
              <a:rPr lang="es-CO" sz="3800" dirty="0"/>
              <a:t> </a:t>
            </a:r>
            <a:r>
              <a:rPr lang="es-CO" sz="3800" dirty="0" err="1"/>
              <a:t>convention</a:t>
            </a:r>
            <a:r>
              <a:rPr lang="es-CO" sz="3800" dirty="0"/>
              <a:t>. 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CO" sz="3800" dirty="0" smtClean="0"/>
              <a:t>Ver </a:t>
            </a:r>
            <a:r>
              <a:rPr lang="es-CO" sz="3800" dirty="0"/>
              <a:t>PEP 8</a:t>
            </a:r>
          </a:p>
          <a:p>
            <a:endParaRPr lang="es-CO" sz="2400" dirty="0"/>
          </a:p>
        </p:txBody>
      </p:sp>
      <p:sp>
        <p:nvSpPr>
          <p:cNvPr id="12" name="Abrir llave 11"/>
          <p:cNvSpPr/>
          <p:nvPr/>
        </p:nvSpPr>
        <p:spPr>
          <a:xfrm>
            <a:off x="5480322" y="4288880"/>
            <a:ext cx="206319" cy="1270091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Marcador de texto 3"/>
          <p:cNvSpPr txBox="1">
            <a:spLocks/>
          </p:cNvSpPr>
          <p:nvPr/>
        </p:nvSpPr>
        <p:spPr>
          <a:xfrm>
            <a:off x="1" y="3743166"/>
            <a:ext cx="5300082" cy="33688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CO" sz="3500" dirty="0"/>
              <a:t>Todos los atributos van </a:t>
            </a:r>
            <a:r>
              <a:rPr lang="es-CO" sz="3500" dirty="0" smtClean="0"/>
              <a:t>acá:</a:t>
            </a:r>
            <a:endParaRPr lang="es-CO" sz="35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500" dirty="0"/>
              <a:t>Son variables. </a:t>
            </a:r>
            <a:endParaRPr lang="es-CO" sz="3500" dirty="0" smtClean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500" dirty="0" err="1" smtClean="0"/>
              <a:t>Indentado</a:t>
            </a:r>
            <a:r>
              <a:rPr lang="es-CO" sz="3500" dirty="0" smtClean="0"/>
              <a:t>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500" dirty="0" smtClean="0"/>
              <a:t>Todo </a:t>
            </a:r>
            <a:r>
              <a:rPr lang="es-CO" sz="3500" dirty="0"/>
              <a:t>en </a:t>
            </a:r>
            <a:r>
              <a:rPr lang="es-CO" sz="3500" dirty="0" smtClean="0"/>
              <a:t>minúscula.</a:t>
            </a:r>
            <a:endParaRPr lang="es-CO" sz="35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500" dirty="0"/>
              <a:t>Elija un buen nombre.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500" dirty="0"/>
              <a:t>Tenga en cuenta el tipo de dato que se </a:t>
            </a:r>
            <a:r>
              <a:rPr lang="es-CO" sz="3500" dirty="0" smtClean="0"/>
              <a:t>escribe (</a:t>
            </a:r>
            <a:r>
              <a:rPr lang="es-CO" sz="3500" dirty="0" err="1" smtClean="0"/>
              <a:t>str</a:t>
            </a:r>
            <a:r>
              <a:rPr lang="es-CO" sz="3500" dirty="0" smtClean="0"/>
              <a:t>, </a:t>
            </a:r>
            <a:r>
              <a:rPr lang="es-CO" sz="3500" dirty="0" err="1" smtClean="0"/>
              <a:t>int</a:t>
            </a:r>
            <a:r>
              <a:rPr lang="es-CO" sz="3500" dirty="0" smtClean="0"/>
              <a:t>, </a:t>
            </a:r>
            <a:r>
              <a:rPr lang="es-CO" sz="3500" dirty="0" err="1" smtClean="0"/>
              <a:t>float</a:t>
            </a:r>
            <a:r>
              <a:rPr lang="es-CO" sz="3500" dirty="0" smtClean="0"/>
              <a:t>, </a:t>
            </a:r>
            <a:r>
              <a:rPr lang="es-CO" sz="3500" dirty="0" err="1" smtClean="0"/>
              <a:t>bool</a:t>
            </a:r>
            <a:r>
              <a:rPr lang="es-CO" sz="3500" dirty="0" smtClean="0"/>
              <a:t>)</a:t>
            </a:r>
            <a:endParaRPr lang="es-CO" sz="3500" dirty="0"/>
          </a:p>
          <a:p>
            <a:endParaRPr lang="es-CO" sz="24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8431700" cy="725905"/>
          </a:xfrm>
        </p:spPr>
        <p:txBody>
          <a:bodyPr>
            <a:no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creamos un objeto?</a:t>
            </a:r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162182" y="2008304"/>
            <a:ext cx="10082318" cy="466594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1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41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4100" dirty="0" smtClean="0">
                <a:solidFill>
                  <a:schemeClr val="bg1">
                    <a:lumMod val="95000"/>
                  </a:schemeClr>
                </a:solidFill>
              </a:rPr>
              <a:t> Perro:</a:t>
            </a:r>
          </a:p>
          <a:p>
            <a:r>
              <a:rPr lang="es-CO" sz="41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4100" dirty="0" smtClean="0">
                <a:solidFill>
                  <a:schemeClr val="bg1">
                    <a:lumMod val="95000"/>
                  </a:schemeClr>
                </a:solidFill>
              </a:rPr>
              <a:t>   nombre = “maya”</a:t>
            </a:r>
          </a:p>
          <a:p>
            <a:r>
              <a:rPr lang="es-CO" sz="41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4100" dirty="0" smtClean="0">
                <a:solidFill>
                  <a:schemeClr val="bg1">
                    <a:lumMod val="95000"/>
                  </a:schemeClr>
                </a:solidFill>
              </a:rPr>
              <a:t>   color = “Blanco con manchas negras”</a:t>
            </a:r>
          </a:p>
          <a:p>
            <a:endParaRPr lang="es-CO" sz="4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41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#Creamos un objeto llamado </a:t>
            </a:r>
            <a:r>
              <a:rPr lang="es-CO" sz="41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maya.  Hemos instanciado la clase Perro</a:t>
            </a:r>
            <a:endParaRPr lang="es-CO" sz="41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CO" sz="4100" dirty="0" smtClean="0">
                <a:solidFill>
                  <a:schemeClr val="bg1">
                    <a:lumMod val="95000"/>
                  </a:schemeClr>
                </a:solidFill>
              </a:rPr>
              <a:t>maya = Perro()     </a:t>
            </a:r>
          </a:p>
          <a:p>
            <a:endParaRPr lang="es-CO" sz="41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41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#Creemos un objeto llamado </a:t>
            </a:r>
            <a:r>
              <a:rPr lang="es-CO" sz="4100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lucas</a:t>
            </a:r>
            <a:endParaRPr lang="es-CO" sz="4100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CO" sz="4100" dirty="0" err="1" smtClean="0">
                <a:solidFill>
                  <a:schemeClr val="bg1">
                    <a:lumMod val="95000"/>
                  </a:schemeClr>
                </a:solidFill>
              </a:rPr>
              <a:t>lucas</a:t>
            </a:r>
            <a:r>
              <a:rPr lang="es-CO" sz="4100" dirty="0" smtClean="0">
                <a:solidFill>
                  <a:schemeClr val="bg1">
                    <a:lumMod val="95000"/>
                  </a:schemeClr>
                </a:solidFill>
              </a:rPr>
              <a:t> = Perro()     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998" y="-1"/>
            <a:ext cx="4102706" cy="287382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81137" y="4496609"/>
            <a:ext cx="5626226" cy="1287935"/>
          </a:xfrm>
          <a:solidFill>
            <a:srgbClr val="FF0000"/>
          </a:solidFill>
          <a:ln w="5715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s-CO" sz="3900" i="1" u="sng" dirty="0" smtClean="0">
                <a:solidFill>
                  <a:schemeClr val="bg1"/>
                </a:solidFill>
              </a:rPr>
              <a:t>Instanciar</a:t>
            </a:r>
            <a:r>
              <a:rPr lang="es-CO" sz="3900" dirty="0" smtClean="0">
                <a:solidFill>
                  <a:schemeClr val="bg1"/>
                </a:solidFill>
              </a:rPr>
              <a:t> </a:t>
            </a:r>
            <a:r>
              <a:rPr lang="es-CO" sz="3200" dirty="0" smtClean="0">
                <a:solidFill>
                  <a:schemeClr val="bg1"/>
                </a:solidFill>
              </a:rPr>
              <a:t>es crear un objeto a partir de una clase.</a:t>
            </a:r>
            <a:endParaRPr lang="es-C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6001"/>
            <a:ext cx="12424229" cy="980579"/>
          </a:xfrm>
        </p:spPr>
        <p:txBody>
          <a:bodyPr>
            <a:no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accedo a los atributos de un objeto?</a:t>
            </a:r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585087" y="1132116"/>
            <a:ext cx="9216572" cy="542834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Perro:</a:t>
            </a:r>
          </a:p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3200" dirty="0" smtClean="0">
                <a:solidFill>
                  <a:srgbClr val="FF0000"/>
                </a:solidFill>
              </a:rPr>
              <a:t>nombre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= “maya”</a:t>
            </a:r>
          </a:p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color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= “Blanco con manchas negras”</a:t>
            </a:r>
          </a:p>
          <a:p>
            <a:endParaRPr lang="es-CO" sz="15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#Creamos un objeto llamado </a:t>
            </a:r>
            <a:r>
              <a:rPr lang="es-CO" sz="3200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maya</a:t>
            </a:r>
            <a:endParaRPr lang="es-CO" sz="32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CO" sz="3200" dirty="0" smtClean="0">
                <a:solidFill>
                  <a:srgbClr val="FFFF00"/>
                </a:solidFill>
              </a:rPr>
              <a:t>maya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= Perro()     </a:t>
            </a:r>
          </a:p>
          <a:p>
            <a:endParaRPr lang="es-CO" sz="15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#Accedemos al atributo usando la notación de punto</a:t>
            </a:r>
            <a:endParaRPr lang="es-CO" sz="3200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3200" dirty="0" err="1" smtClean="0">
                <a:solidFill>
                  <a:srgbClr val="FFFF00"/>
                </a:solidFill>
              </a:rPr>
              <a:t>maya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s-CO" sz="3200" dirty="0" err="1" smtClean="0">
                <a:solidFill>
                  <a:srgbClr val="FF0000"/>
                </a:solidFill>
              </a:rPr>
              <a:t>nombre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3200" dirty="0" err="1" smtClean="0">
                <a:solidFill>
                  <a:srgbClr val="FFFF00"/>
                </a:solidFill>
              </a:rPr>
              <a:t>maya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s-CO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color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685602" y="3301321"/>
            <a:ext cx="5129026" cy="1213032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No olvide instanciar antes de poder manipular el objeto</a:t>
            </a:r>
            <a:endParaRPr lang="es-CO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 flipH="1" flipV="1">
            <a:off x="3164117" y="4066862"/>
            <a:ext cx="3294740" cy="20033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68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96457" y="1204247"/>
            <a:ext cx="11010172" cy="305241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s-CO" sz="3200" dirty="0" smtClean="0"/>
              <a:t>Escribir una clase llamada </a:t>
            </a:r>
            <a:r>
              <a:rPr lang="es-CO" sz="3200" i="1" dirty="0" smtClean="0"/>
              <a:t>Perro</a:t>
            </a:r>
            <a:r>
              <a:rPr lang="es-CO" sz="3200" dirty="0" smtClean="0"/>
              <a:t>.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CO" sz="3000" dirty="0" smtClean="0"/>
              <a:t>Empecemos solo agregando 5  atributos.</a:t>
            </a:r>
          </a:p>
          <a:p>
            <a:pPr marL="457200" indent="-457200">
              <a:buAutoNum type="arabicPeriod"/>
            </a:pPr>
            <a:r>
              <a:rPr lang="es-CO" sz="3200" dirty="0" smtClean="0"/>
              <a:t>Crear una copia de la clase Perro.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CO" sz="3000" dirty="0" smtClean="0"/>
              <a:t>Crear un objeto -&gt; INSTANCIAR</a:t>
            </a:r>
          </a:p>
          <a:p>
            <a:pPr marL="457200" indent="-457200">
              <a:buAutoNum type="arabicPeriod"/>
            </a:pPr>
            <a:r>
              <a:rPr lang="es-CO" sz="3200" dirty="0" smtClean="0"/>
              <a:t>Acceder a todos los atributos del objeto.</a:t>
            </a:r>
          </a:p>
          <a:p>
            <a:pPr marL="457200" indent="-457200">
              <a:buAutoNum type="arabicPeriod"/>
            </a:pPr>
            <a:endParaRPr lang="es-CO" sz="24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4437" y="78756"/>
            <a:ext cx="6787088" cy="725905"/>
          </a:xfrm>
        </p:spPr>
        <p:txBody>
          <a:bodyPr>
            <a:normAutofit/>
          </a:bodyPr>
          <a:lstStyle/>
          <a:p>
            <a:r>
              <a:rPr lang="es-CO" sz="4400" dirty="0" smtClean="0">
                <a:solidFill>
                  <a:srgbClr val="0070C0"/>
                </a:solidFill>
              </a:rPr>
              <a:t>Actividad:</a:t>
            </a:r>
            <a:endParaRPr lang="es-CO" sz="4400" dirty="0">
              <a:solidFill>
                <a:srgbClr val="0070C0"/>
              </a:solidFill>
            </a:endParaRP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1776549" y="4256657"/>
            <a:ext cx="5705204" cy="208017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800" dirty="0" smtClean="0">
                <a:solidFill>
                  <a:srgbClr val="0070C0"/>
                </a:solidFill>
              </a:rPr>
              <a:t>Atributos:</a:t>
            </a:r>
          </a:p>
          <a:p>
            <a:r>
              <a:rPr lang="es-CO" sz="2800" dirty="0" smtClean="0"/>
              <a:t>nombre = “Maya”</a:t>
            </a:r>
          </a:p>
          <a:p>
            <a:r>
              <a:rPr lang="es-CO" sz="2800" dirty="0" smtClean="0"/>
              <a:t>edad = 3</a:t>
            </a:r>
          </a:p>
          <a:p>
            <a:r>
              <a:rPr lang="es-CO" sz="2800" dirty="0" smtClean="0"/>
              <a:t>color = “Blanco con manchas negras”</a:t>
            </a:r>
          </a:p>
          <a:p>
            <a:endParaRPr lang="es-CO" sz="2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/>
          <a:stretch/>
        </p:blipFill>
        <p:spPr>
          <a:xfrm rot="5400000">
            <a:off x="7429797" y="1473524"/>
            <a:ext cx="4803859" cy="3976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3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191" t="9504" r="11667" b="25491"/>
          <a:stretch/>
        </p:blipFill>
        <p:spPr>
          <a:xfrm>
            <a:off x="484285" y="1427018"/>
            <a:ext cx="11689419" cy="490253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2771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5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95250"/>
            <a:ext cx="6667500" cy="666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2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5194" y="974050"/>
            <a:ext cx="11419883" cy="5644463"/>
          </a:xfrm>
        </p:spPr>
        <p:txBody>
          <a:bodyPr>
            <a:noAutofit/>
          </a:bodyPr>
          <a:lstStyle/>
          <a:p>
            <a:r>
              <a:rPr lang="es-CO" sz="3200" dirty="0" smtClean="0"/>
              <a:t>Usando la clase </a:t>
            </a:r>
            <a:r>
              <a:rPr lang="es-CO" sz="3200" i="1" dirty="0" smtClean="0"/>
              <a:t>Perro </a:t>
            </a:r>
            <a:r>
              <a:rPr lang="es-CO" sz="3200" dirty="0" smtClean="0"/>
              <a:t>obtener los siguientes resultados en su CMD:</a:t>
            </a:r>
            <a:endParaRPr lang="es-CO" sz="3200" i="1" dirty="0"/>
          </a:p>
          <a:p>
            <a:pPr marL="457200" indent="-457200">
              <a:buAutoNum type="arabicPeriod"/>
            </a:pPr>
            <a:r>
              <a:rPr lang="es-CO" sz="3200" dirty="0" smtClean="0"/>
              <a:t>Cada uno de los atributos (Nombre, edad, color, etc.)</a:t>
            </a:r>
          </a:p>
          <a:p>
            <a:pPr marL="457200" indent="-457200">
              <a:buAutoNum type="arabicPeriod"/>
            </a:pPr>
            <a:endParaRPr lang="es-CO" sz="3200" dirty="0"/>
          </a:p>
          <a:p>
            <a:pPr marL="457200" indent="-457200">
              <a:buAutoNum type="arabicPeriod"/>
            </a:pPr>
            <a:endParaRPr lang="es-CO" sz="3200" dirty="0" smtClean="0"/>
          </a:p>
          <a:p>
            <a:pPr marL="457200" indent="-457200">
              <a:buAutoNum type="arabicPeriod"/>
            </a:pPr>
            <a:endParaRPr lang="es-CO" sz="3200" dirty="0" smtClean="0"/>
          </a:p>
          <a:p>
            <a:pPr marL="457200" indent="-457200">
              <a:buAutoNum type="arabicPeriod"/>
            </a:pPr>
            <a:r>
              <a:rPr lang="es-CO" sz="3200" dirty="0" smtClean="0"/>
              <a:t>Cada uno de los atributos, pero anteponiendo el dato al que corresponde.</a:t>
            </a:r>
          </a:p>
          <a:p>
            <a:pPr marL="457200" indent="-457200">
              <a:buAutoNum type="arabicPeriod"/>
            </a:pPr>
            <a:endParaRPr lang="es-CO" sz="32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CO" sz="32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5194" y="248145"/>
            <a:ext cx="6787088" cy="725905"/>
          </a:xfrm>
        </p:spPr>
        <p:txBody>
          <a:bodyPr>
            <a:noAutofit/>
          </a:bodyPr>
          <a:lstStyle/>
          <a:p>
            <a:r>
              <a:rPr lang="es-CO" sz="6000" dirty="0" smtClean="0">
                <a:solidFill>
                  <a:srgbClr val="0070C0"/>
                </a:solidFill>
              </a:rPr>
              <a:t>Reto:</a:t>
            </a:r>
            <a:endParaRPr lang="es-CO" sz="6000" dirty="0">
              <a:solidFill>
                <a:srgbClr val="0070C0"/>
              </a:solidFill>
            </a:endParaRPr>
          </a:p>
        </p:txBody>
      </p:sp>
      <p:sp>
        <p:nvSpPr>
          <p:cNvPr id="9" name="Marcador de texto 3"/>
          <p:cNvSpPr txBox="1">
            <a:spLocks/>
          </p:cNvSpPr>
          <p:nvPr/>
        </p:nvSpPr>
        <p:spPr>
          <a:xfrm>
            <a:off x="2537136" y="2025203"/>
            <a:ext cx="7495505" cy="16943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&gt;&gt;Maya</a:t>
            </a:r>
          </a:p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&gt;&gt;3</a:t>
            </a:r>
          </a:p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&gt;&gt;Blanco con manchas negras</a:t>
            </a:r>
          </a:p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&gt;&gt; etc…</a:t>
            </a:r>
            <a:endParaRPr lang="es-CO" sz="35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Marcador de texto 3"/>
          <p:cNvSpPr txBox="1">
            <a:spLocks/>
          </p:cNvSpPr>
          <p:nvPr/>
        </p:nvSpPr>
        <p:spPr>
          <a:xfrm>
            <a:off x="2537137" y="4770705"/>
            <a:ext cx="7495505" cy="16943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&gt;&gt;Nombre:  Maya</a:t>
            </a:r>
          </a:p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&gt;&gt;Edad:  3</a:t>
            </a:r>
          </a:p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&gt;&gt;Color:  Blanco con manchas negras</a:t>
            </a:r>
          </a:p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&gt;&gt; etc…</a:t>
            </a:r>
            <a:endParaRPr lang="es-CO" sz="35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Marcador de texto 3"/>
          <p:cNvSpPr txBox="1">
            <a:spLocks/>
          </p:cNvSpPr>
          <p:nvPr/>
        </p:nvSpPr>
        <p:spPr>
          <a:xfrm>
            <a:off x="8023175" y="4292946"/>
            <a:ext cx="4103614" cy="124414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Tenga en cuenta el tipo de dato (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int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o 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str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es-CO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8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 txBox="1">
            <a:spLocks/>
          </p:cNvSpPr>
          <p:nvPr/>
        </p:nvSpPr>
        <p:spPr>
          <a:xfrm>
            <a:off x="506338" y="1658836"/>
            <a:ext cx="8840861" cy="48042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 2:</a:t>
            </a:r>
          </a:p>
          <a:p>
            <a:endParaRPr lang="es-CO" sz="3600" dirty="0" smtClean="0"/>
          </a:p>
          <a:p>
            <a:endParaRPr lang="es-CO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Agregaremos métodos a la </a:t>
            </a:r>
            <a:r>
              <a:rPr lang="es-CO" i="1" dirty="0" err="1" smtClean="0"/>
              <a:t>class</a:t>
            </a:r>
            <a:endParaRPr lang="es-CO" i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200" i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Instanciaremos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200" i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Accederemos </a:t>
            </a:r>
            <a:r>
              <a:rPr lang="es-CO" dirty="0"/>
              <a:t>a los </a:t>
            </a:r>
            <a:r>
              <a:rPr lang="es-CO" dirty="0" smtClean="0"/>
              <a:t>métodos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200" i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Manejo de error.  Uso del parámetro </a:t>
            </a:r>
            <a:r>
              <a:rPr lang="es-CO" i="1" dirty="0" err="1" smtClean="0"/>
              <a:t>self</a:t>
            </a:r>
            <a:endParaRPr lang="es-CO" i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200" i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2 ejercicios prácticos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100" i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2 retos</a:t>
            </a:r>
          </a:p>
          <a:p>
            <a:endParaRPr lang="es-CO" sz="4400" dirty="0" smtClean="0"/>
          </a:p>
          <a:p>
            <a:endParaRPr lang="es-CO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777948" y="819255"/>
            <a:ext cx="6999600" cy="2865403"/>
          </a:xfrm>
        </p:spPr>
        <p:txBody>
          <a:bodyPr>
            <a:normAutofit/>
          </a:bodyPr>
          <a:lstStyle/>
          <a:p>
            <a:r>
              <a:rPr lang="es-CO" sz="3500" i="1" u="sng" dirty="0" smtClean="0">
                <a:solidFill>
                  <a:schemeClr val="accent1">
                    <a:lumMod val="75000"/>
                  </a:schemeClr>
                </a:solidFill>
              </a:rPr>
              <a:t>Características:</a:t>
            </a:r>
            <a:endParaRPr lang="es-CO" sz="3500" i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CO" sz="3200" dirty="0" smtClean="0"/>
              <a:t>nombre = “Maya”</a:t>
            </a:r>
          </a:p>
          <a:p>
            <a:r>
              <a:rPr lang="es-CO" sz="3200" dirty="0"/>
              <a:t>e</a:t>
            </a:r>
            <a:r>
              <a:rPr lang="es-CO" sz="3200" dirty="0" smtClean="0"/>
              <a:t>dad = 3</a:t>
            </a:r>
          </a:p>
          <a:p>
            <a:r>
              <a:rPr lang="es-CO" sz="3200" dirty="0"/>
              <a:t>c</a:t>
            </a:r>
            <a:r>
              <a:rPr lang="es-CO" sz="3200" dirty="0" smtClean="0"/>
              <a:t>olor = “Blanco con manchas negras”</a:t>
            </a:r>
            <a:endParaRPr lang="es-CO" sz="32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6787088" cy="725905"/>
          </a:xfrm>
        </p:spPr>
        <p:txBody>
          <a:bodyPr>
            <a:no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Analicemos un objeto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/>
          <a:stretch/>
        </p:blipFill>
        <p:spPr>
          <a:xfrm rot="5400000">
            <a:off x="-1877" y="1597807"/>
            <a:ext cx="4745784" cy="392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5858912" y="688170"/>
            <a:ext cx="288682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600" dirty="0" smtClean="0">
                <a:solidFill>
                  <a:schemeClr val="bg1">
                    <a:lumMod val="95000"/>
                  </a:schemeClr>
                </a:solidFill>
              </a:rPr>
              <a:t>Atributos</a:t>
            </a:r>
            <a:endParaRPr lang="es-CO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10" name="Marcador de texto 3"/>
          <p:cNvSpPr txBox="1">
            <a:spLocks/>
          </p:cNvSpPr>
          <p:nvPr/>
        </p:nvSpPr>
        <p:spPr>
          <a:xfrm>
            <a:off x="4862285" y="4293254"/>
            <a:ext cx="6887808" cy="1883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500" i="1" u="sng" dirty="0" smtClean="0">
                <a:solidFill>
                  <a:schemeClr val="accent1">
                    <a:lumMod val="75000"/>
                  </a:schemeClr>
                </a:solidFill>
              </a:rPr>
              <a:t>Puede llevar a cabo unas acciones:</a:t>
            </a:r>
          </a:p>
          <a:p>
            <a:r>
              <a:rPr lang="es-CO" sz="3200" dirty="0"/>
              <a:t>l</a:t>
            </a:r>
            <a:r>
              <a:rPr lang="es-CO" sz="3200" dirty="0" smtClean="0"/>
              <a:t>adrar()</a:t>
            </a:r>
          </a:p>
          <a:p>
            <a:r>
              <a:rPr lang="es-CO" sz="3200" dirty="0" err="1" smtClean="0"/>
              <a:t>hacer_truco</a:t>
            </a:r>
            <a:r>
              <a:rPr lang="es-CO" sz="3200" dirty="0" smtClean="0"/>
              <a:t>()</a:t>
            </a:r>
            <a:endParaRPr lang="es-CO" sz="32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862285" y="4007622"/>
            <a:ext cx="6322550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4400" dirty="0">
                <a:solidFill>
                  <a:schemeClr val="bg1">
                    <a:lumMod val="95000"/>
                  </a:schemeClr>
                </a:solidFill>
              </a:rPr>
              <a:t>Métodos</a:t>
            </a:r>
          </a:p>
        </p:txBody>
      </p:sp>
    </p:spTree>
    <p:extLst>
      <p:ext uri="{BB962C8B-B14F-4D97-AF65-F5344CB8AC3E}">
        <p14:creationId xmlns:p14="http://schemas.microsoft.com/office/powerpoint/2010/main" val="14585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4728" y="186868"/>
            <a:ext cx="11471215" cy="725905"/>
          </a:xfrm>
        </p:spPr>
        <p:txBody>
          <a:bodyPr>
            <a:no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agregamos métodos a una </a:t>
            </a:r>
            <a:r>
              <a:rPr lang="es-CO" sz="5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4934858" y="2533822"/>
            <a:ext cx="7257142" cy="432417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0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Perro: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nombre = “Maya”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color = “Blanco con manchas negras”</a:t>
            </a:r>
          </a:p>
          <a:p>
            <a:endParaRPr lang="es-CO" sz="3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ladrar():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3000" dirty="0" smtClean="0">
                <a:solidFill>
                  <a:schemeClr val="accent6"/>
                </a:solidFill>
              </a:rPr>
              <a:t># Acá iría el código del perro ladrando.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(“Guau Guau!”) 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4260192" y="4804229"/>
            <a:ext cx="935922" cy="1491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texto 3"/>
          <p:cNvSpPr txBox="1">
            <a:spLocks/>
          </p:cNvSpPr>
          <p:nvPr/>
        </p:nvSpPr>
        <p:spPr>
          <a:xfrm>
            <a:off x="154728" y="2628599"/>
            <a:ext cx="4576929" cy="4065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800" dirty="0" smtClean="0"/>
              <a:t>Creamos una función dentro de la </a:t>
            </a:r>
            <a:r>
              <a:rPr lang="es-CO" sz="2800" i="1" dirty="0" err="1" smtClean="0"/>
              <a:t>class</a:t>
            </a:r>
            <a:r>
              <a:rPr lang="es-CO" sz="2800" dirty="0" smtClean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800" dirty="0" err="1" smtClean="0"/>
              <a:t>Indentado</a:t>
            </a:r>
            <a:endParaRPr lang="es-CO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 smtClean="0"/>
              <a:t>Todo en minúscula.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 smtClean="0"/>
              <a:t>Elija un buen nombre.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 smtClean="0"/>
              <a:t>Use </a:t>
            </a:r>
            <a:r>
              <a:rPr lang="es-CO" sz="2800" dirty="0" err="1" smtClean="0"/>
              <a:t>palabra_compuesta</a:t>
            </a:r>
            <a:r>
              <a:rPr lang="es-CO" sz="2800" dirty="0" smtClean="0"/>
              <a:t>()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 smtClean="0"/>
              <a:t>No olvide agregar los ‘()’.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800" dirty="0" smtClean="0"/>
              <a:t>Ver PEP 8</a:t>
            </a:r>
            <a:endParaRPr lang="es-CO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510971" y="1210120"/>
            <a:ext cx="6052458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Un Método es lo mismo que una función, pero dentro de una clase.</a:t>
            </a:r>
            <a:endParaRPr lang="es-CO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9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4728" y="186868"/>
            <a:ext cx="9288043" cy="725905"/>
          </a:xfrm>
        </p:spPr>
        <p:txBody>
          <a:bodyPr>
            <a:no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accedo a los métodos?</a:t>
            </a:r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4639092" y="912773"/>
            <a:ext cx="7374955" cy="594522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8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Perro: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nombre = “Maya”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color = “Blanco con manchas negras”</a:t>
            </a:r>
          </a:p>
          <a:p>
            <a:endParaRPr lang="es-CO" sz="1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rgbClr val="00B0F0"/>
                </a:solidFill>
              </a:rPr>
              <a:t>ladrar():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800" dirty="0" smtClean="0">
                <a:solidFill>
                  <a:schemeClr val="accent6"/>
                </a:solidFill>
              </a:rPr>
              <a:t># Acá iría el código del perro ladrando.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(“Guau Guau!”)</a:t>
            </a:r>
          </a:p>
          <a:p>
            <a:endParaRPr lang="es-CO" sz="1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800" dirty="0" smtClean="0">
                <a:solidFill>
                  <a:srgbClr val="FFFF00"/>
                </a:solidFill>
              </a:rPr>
              <a:t>maya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= Perro()  </a:t>
            </a:r>
            <a:r>
              <a:rPr lang="es-CO" sz="2800" dirty="0" smtClean="0">
                <a:solidFill>
                  <a:schemeClr val="accent6"/>
                </a:solidFill>
              </a:rPr>
              <a:t># </a:t>
            </a:r>
            <a:r>
              <a:rPr lang="es-CO" sz="2800" dirty="0" err="1" smtClean="0">
                <a:solidFill>
                  <a:schemeClr val="accent6"/>
                </a:solidFill>
              </a:rPr>
              <a:t>Instacio</a:t>
            </a:r>
            <a:endParaRPr lang="es-CO" sz="2800" dirty="0" smtClean="0">
              <a:solidFill>
                <a:schemeClr val="accent6"/>
              </a:solidFill>
            </a:endParaRPr>
          </a:p>
          <a:p>
            <a:endParaRPr lang="es-CO" sz="1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800" dirty="0" smtClean="0">
                <a:solidFill>
                  <a:schemeClr val="accent6"/>
                </a:solidFill>
              </a:rPr>
              <a:t>#Para acceder al método:</a:t>
            </a:r>
          </a:p>
          <a:p>
            <a:r>
              <a:rPr lang="es-CO" sz="2800" dirty="0" err="1" smtClean="0">
                <a:solidFill>
                  <a:srgbClr val="FFFF00"/>
                </a:solidFill>
              </a:rPr>
              <a:t>maya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s-CO" sz="2800" dirty="0" err="1" smtClean="0">
                <a:solidFill>
                  <a:srgbClr val="00B0F0"/>
                </a:solidFill>
              </a:rPr>
              <a:t>ladrar</a:t>
            </a:r>
            <a:r>
              <a:rPr lang="es-CO" sz="2800" dirty="0" smtClean="0">
                <a:solidFill>
                  <a:srgbClr val="00B0F0"/>
                </a:solidFill>
              </a:rPr>
              <a:t>()   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3323771" y="4305300"/>
            <a:ext cx="1315321" cy="15985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3"/>
          <p:cNvSpPr txBox="1">
            <a:spLocks/>
          </p:cNvSpPr>
          <p:nvPr/>
        </p:nvSpPr>
        <p:spPr>
          <a:xfrm>
            <a:off x="154728" y="2706770"/>
            <a:ext cx="4375053" cy="319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/>
              <a:t>Para acceder al método: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3200" dirty="0" smtClean="0"/>
              <a:t>Instanciar primero.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3200" dirty="0" smtClean="0"/>
              <a:t>No olvide los ‘()’</a:t>
            </a:r>
          </a:p>
          <a:p>
            <a:endParaRPr lang="es-CO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10" name="Marcador de texto 3"/>
          <p:cNvSpPr>
            <a:spLocks noGrp="1"/>
          </p:cNvSpPr>
          <p:nvPr>
            <p:ph type="body" sz="half" idx="2"/>
          </p:nvPr>
        </p:nvSpPr>
        <p:spPr>
          <a:xfrm>
            <a:off x="8673737" y="3900848"/>
            <a:ext cx="3518263" cy="1469056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No olvide instanciar el objeto antes de poder manipularlo</a:t>
            </a:r>
            <a:endParaRPr lang="es-CO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4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4488120"/>
            <a:ext cx="6278552" cy="227754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O" sz="3200" dirty="0" err="1" smtClean="0"/>
              <a:t>maya.ladrar</a:t>
            </a:r>
            <a:endParaRPr lang="es-CO" sz="3200" dirty="0" smtClean="0"/>
          </a:p>
          <a:p>
            <a:r>
              <a:rPr lang="es-CO" sz="3200" dirty="0" smtClean="0"/>
              <a:t>  	Permite acceder a atributos</a:t>
            </a:r>
          </a:p>
          <a:p>
            <a:endParaRPr lang="es-CO" sz="1400" dirty="0"/>
          </a:p>
          <a:p>
            <a:r>
              <a:rPr lang="es-CO" sz="3200" dirty="0" err="1"/>
              <a:t>maya.ladrar</a:t>
            </a:r>
            <a:r>
              <a:rPr lang="es-CO" sz="3200" dirty="0" smtClean="0"/>
              <a:t>()  </a:t>
            </a:r>
          </a:p>
          <a:p>
            <a:r>
              <a:rPr lang="es-CO" sz="3200" dirty="0"/>
              <a:t>	</a:t>
            </a:r>
            <a:r>
              <a:rPr lang="es-CO" sz="3200" dirty="0" smtClean="0"/>
              <a:t>Permite acceder a los métodos</a:t>
            </a:r>
            <a:endParaRPr lang="es-CO" sz="3200" dirty="0"/>
          </a:p>
        </p:txBody>
      </p:sp>
      <p:sp>
        <p:nvSpPr>
          <p:cNvPr id="2" name="Marcador de texto 3"/>
          <p:cNvSpPr txBox="1">
            <a:spLocks/>
          </p:cNvSpPr>
          <p:nvPr/>
        </p:nvSpPr>
        <p:spPr>
          <a:xfrm>
            <a:off x="5869690" y="234985"/>
            <a:ext cx="6322310" cy="575936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0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Perro: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nombre = “Maya”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color = “Blanco con manchas negras”</a:t>
            </a:r>
          </a:p>
          <a:p>
            <a:endParaRPr lang="es-CO" sz="3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ladrar():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3000" dirty="0" smtClean="0">
                <a:solidFill>
                  <a:schemeClr val="accent6"/>
                </a:solidFill>
              </a:rPr>
              <a:t># Acá iría el código del perro ladrando.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(“Guau Guau!”)</a:t>
            </a:r>
          </a:p>
          <a:p>
            <a:endParaRPr lang="es-CO" sz="3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maya = Perro()  </a:t>
            </a:r>
            <a:r>
              <a:rPr lang="es-CO" sz="3000" dirty="0" smtClean="0">
                <a:solidFill>
                  <a:schemeClr val="accent6"/>
                </a:solidFill>
              </a:rPr>
              <a:t># </a:t>
            </a:r>
            <a:r>
              <a:rPr lang="es-CO" sz="3000" dirty="0" err="1" smtClean="0">
                <a:solidFill>
                  <a:schemeClr val="accent6"/>
                </a:solidFill>
              </a:rPr>
              <a:t>Instacio</a:t>
            </a:r>
            <a:endParaRPr lang="es-CO" sz="3000" dirty="0" smtClean="0">
              <a:solidFill>
                <a:schemeClr val="accent6"/>
              </a:solidFill>
            </a:endParaRPr>
          </a:p>
          <a:p>
            <a:r>
              <a:rPr lang="es-CO" sz="3000" dirty="0" err="1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3000" dirty="0" err="1">
                <a:solidFill>
                  <a:schemeClr val="bg1">
                    <a:lumMod val="95000"/>
                  </a:schemeClr>
                </a:solidFill>
              </a:rPr>
              <a:t>maya.nombre</a:t>
            </a:r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)    </a:t>
            </a:r>
            <a:r>
              <a:rPr lang="es-CO" sz="3000" dirty="0">
                <a:solidFill>
                  <a:schemeClr val="accent6"/>
                </a:solidFill>
              </a:rPr>
              <a:t># Accedo a un atributo</a:t>
            </a:r>
          </a:p>
          <a:p>
            <a:endParaRPr lang="es-CO" sz="3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000" dirty="0" smtClean="0">
                <a:solidFill>
                  <a:schemeClr val="accent6"/>
                </a:solidFill>
              </a:rPr>
              <a:t>#Para acceder al método:</a:t>
            </a:r>
          </a:p>
          <a:p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maya.ladrar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()   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56068" y="248145"/>
            <a:ext cx="4872249" cy="34778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4400" dirty="0" smtClean="0">
                <a:solidFill>
                  <a:schemeClr val="bg1">
                    <a:lumMod val="95000"/>
                  </a:schemeClr>
                </a:solidFill>
              </a:rPr>
              <a:t>¿Cuál es la diferencia?</a:t>
            </a:r>
          </a:p>
          <a:p>
            <a:pPr algn="ctr"/>
            <a:endParaRPr lang="es-CO" sz="44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s-CO" sz="4400" dirty="0" err="1" smtClean="0">
                <a:solidFill>
                  <a:schemeClr val="bg1">
                    <a:lumMod val="95000"/>
                  </a:schemeClr>
                </a:solidFill>
              </a:rPr>
              <a:t>maya.ladrar</a:t>
            </a:r>
            <a:endParaRPr lang="es-CO" sz="4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s-CO" sz="4400" dirty="0" err="1">
                <a:solidFill>
                  <a:schemeClr val="bg1">
                    <a:lumMod val="95000"/>
                  </a:schemeClr>
                </a:solidFill>
              </a:rPr>
              <a:t>m</a:t>
            </a:r>
            <a:r>
              <a:rPr lang="es-CO" sz="4400" dirty="0" err="1" smtClean="0">
                <a:solidFill>
                  <a:schemeClr val="bg1">
                    <a:lumMod val="95000"/>
                  </a:schemeClr>
                </a:solidFill>
              </a:rPr>
              <a:t>aya.ladrar</a:t>
            </a:r>
            <a:r>
              <a:rPr lang="es-CO" sz="4400" dirty="0" smtClean="0">
                <a:solidFill>
                  <a:schemeClr val="bg1">
                    <a:lumMod val="95000"/>
                  </a:schemeClr>
                </a:solidFill>
              </a:rPr>
              <a:t>()</a:t>
            </a:r>
            <a:endParaRPr lang="es-CO" sz="4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4728" y="186868"/>
            <a:ext cx="9288043" cy="725905"/>
          </a:xfrm>
        </p:spPr>
        <p:txBody>
          <a:bodyPr>
            <a:no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accedo a los métodos?</a:t>
            </a:r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7449247" y="756411"/>
            <a:ext cx="4573893" cy="40376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20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 Perro:</a:t>
            </a:r>
          </a:p>
          <a:p>
            <a:r>
              <a:rPr lang="es-CO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   nombre = “Maya”</a:t>
            </a:r>
          </a:p>
          <a:p>
            <a:r>
              <a:rPr lang="es-CO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   color = “Blanco con manchas negras”</a:t>
            </a:r>
          </a:p>
          <a:p>
            <a:endParaRPr lang="es-CO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20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 ladrar():</a:t>
            </a:r>
          </a:p>
          <a:p>
            <a:r>
              <a:rPr lang="es-CO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000" dirty="0" smtClean="0">
                <a:solidFill>
                  <a:schemeClr val="accent6"/>
                </a:solidFill>
              </a:rPr>
              <a:t># Acá iría el código del perro ladrando.</a:t>
            </a:r>
          </a:p>
          <a:p>
            <a:r>
              <a:rPr lang="es-CO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0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(“Guau Guau!”)</a:t>
            </a:r>
          </a:p>
          <a:p>
            <a:endParaRPr lang="es-CO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maya = Perro()  </a:t>
            </a:r>
            <a:r>
              <a:rPr lang="es-CO" sz="2000" dirty="0" smtClean="0">
                <a:solidFill>
                  <a:schemeClr val="accent6"/>
                </a:solidFill>
              </a:rPr>
              <a:t># </a:t>
            </a:r>
            <a:r>
              <a:rPr lang="es-CO" sz="2000" dirty="0" err="1" smtClean="0">
                <a:solidFill>
                  <a:schemeClr val="accent6"/>
                </a:solidFill>
              </a:rPr>
              <a:t>Instacio</a:t>
            </a:r>
            <a:endParaRPr lang="es-CO" sz="2000" dirty="0" smtClean="0">
              <a:solidFill>
                <a:schemeClr val="accent6"/>
              </a:solidFill>
            </a:endParaRPr>
          </a:p>
          <a:p>
            <a:endParaRPr lang="es-CO" sz="1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000" dirty="0" smtClean="0">
                <a:solidFill>
                  <a:schemeClr val="accent6"/>
                </a:solidFill>
              </a:rPr>
              <a:t>#Para acceder al método:</a:t>
            </a:r>
          </a:p>
          <a:p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maya.ladrar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()   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85" t="66675" r="50157" b="19091"/>
          <a:stretch/>
        </p:blipFill>
        <p:spPr>
          <a:xfrm>
            <a:off x="1151842" y="5025430"/>
            <a:ext cx="9854932" cy="170127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 rot="21396365">
            <a:off x="409741" y="3549653"/>
            <a:ext cx="6052458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4800" dirty="0" smtClean="0">
                <a:solidFill>
                  <a:schemeClr val="bg1">
                    <a:lumMod val="95000"/>
                  </a:schemeClr>
                </a:solidFill>
              </a:rPr>
              <a:t>Error!!!</a:t>
            </a:r>
          </a:p>
          <a:p>
            <a:pPr algn="ctr"/>
            <a:r>
              <a:rPr lang="es-CO" sz="4800" dirty="0" smtClean="0">
                <a:solidFill>
                  <a:schemeClr val="bg1">
                    <a:lumMod val="95000"/>
                  </a:schemeClr>
                </a:solidFill>
              </a:rPr>
              <a:t>¿Pasé un argumento?</a:t>
            </a:r>
            <a:endParaRPr lang="es-CO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78038" y="1573166"/>
            <a:ext cx="65712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O" sz="3200" dirty="0" smtClean="0"/>
              <a:t>Ahora si ejecutemos nuestro código…</a:t>
            </a:r>
          </a:p>
        </p:txBody>
      </p:sp>
    </p:spTree>
    <p:extLst>
      <p:ext uri="{BB962C8B-B14F-4D97-AF65-F5344CB8AC3E}">
        <p14:creationId xmlns:p14="http://schemas.microsoft.com/office/powerpoint/2010/main" val="15178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4728" y="186868"/>
            <a:ext cx="9288043" cy="725905"/>
          </a:xfrm>
        </p:spPr>
        <p:txBody>
          <a:bodyPr>
            <a:no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arreglo este error?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048" t="66675" r="50157" b="19091"/>
          <a:stretch/>
        </p:blipFill>
        <p:spPr>
          <a:xfrm>
            <a:off x="1169243" y="945413"/>
            <a:ext cx="9735190" cy="1701275"/>
          </a:xfrm>
          <a:prstGeom prst="rect">
            <a:avLst/>
          </a:prstGeom>
        </p:spPr>
      </p:pic>
      <p:sp>
        <p:nvSpPr>
          <p:cNvPr id="7" name="Marcador de texto 3"/>
          <p:cNvSpPr txBox="1">
            <a:spLocks/>
          </p:cNvSpPr>
          <p:nvPr/>
        </p:nvSpPr>
        <p:spPr>
          <a:xfrm>
            <a:off x="343353" y="3389385"/>
            <a:ext cx="6525400" cy="32688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>
                <a:solidFill>
                  <a:schemeClr val="accent6"/>
                </a:solidFill>
              </a:rPr>
              <a:t>#Para acceder al método:</a:t>
            </a:r>
          </a:p>
          <a:p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maya.ladrar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()   </a:t>
            </a:r>
          </a:p>
          <a:p>
            <a:endParaRPr lang="es-CO" sz="3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200" dirty="0">
                <a:solidFill>
                  <a:schemeClr val="accent6"/>
                </a:solidFill>
              </a:rPr>
              <a:t># </a:t>
            </a:r>
            <a:r>
              <a:rPr lang="es-CO" sz="3200" dirty="0" smtClean="0">
                <a:solidFill>
                  <a:schemeClr val="accent6"/>
                </a:solidFill>
              </a:rPr>
              <a:t>Python lo lee así:</a:t>
            </a:r>
            <a:endParaRPr lang="es-CO" sz="3200" dirty="0">
              <a:solidFill>
                <a:schemeClr val="accent6"/>
              </a:solidFill>
            </a:endParaRPr>
          </a:p>
          <a:p>
            <a:r>
              <a:rPr lang="es-CO" sz="4400" dirty="0" err="1" smtClean="0">
                <a:solidFill>
                  <a:schemeClr val="bg1">
                    <a:lumMod val="95000"/>
                  </a:schemeClr>
                </a:solidFill>
              </a:rPr>
              <a:t>Perro.ladrar</a:t>
            </a:r>
            <a:r>
              <a:rPr lang="es-CO" sz="4400" dirty="0" smtClean="0">
                <a:solidFill>
                  <a:schemeClr val="bg1">
                    <a:lumMod val="95000"/>
                  </a:schemeClr>
                </a:solidFill>
              </a:rPr>
              <a:t>(maya)</a:t>
            </a:r>
            <a:endParaRPr lang="es-CO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rot="200195">
            <a:off x="5197831" y="3692988"/>
            <a:ext cx="6794109" cy="230832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4800" dirty="0" smtClean="0">
                <a:solidFill>
                  <a:schemeClr val="bg1">
                    <a:lumMod val="95000"/>
                  </a:schemeClr>
                </a:solidFill>
              </a:rPr>
              <a:t>¿Pasamos un argumento?</a:t>
            </a:r>
          </a:p>
          <a:p>
            <a:pPr algn="ctr"/>
            <a:r>
              <a:rPr lang="es-CO" sz="4800" dirty="0" smtClean="0">
                <a:solidFill>
                  <a:schemeClr val="bg1">
                    <a:lumMod val="95000"/>
                  </a:schemeClr>
                </a:solidFill>
              </a:rPr>
              <a:t>Si.  Como argumento pasé el objeto </a:t>
            </a:r>
            <a:r>
              <a:rPr lang="es-CO" sz="4800" i="1" u="sng" dirty="0" smtClean="0">
                <a:solidFill>
                  <a:schemeClr val="bg1">
                    <a:lumMod val="95000"/>
                  </a:schemeClr>
                </a:solidFill>
              </a:rPr>
              <a:t>maya</a:t>
            </a:r>
            <a:r>
              <a:rPr lang="es-CO" sz="48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s-CO" sz="4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4728" y="186868"/>
            <a:ext cx="9288043" cy="725905"/>
          </a:xfrm>
        </p:spPr>
        <p:txBody>
          <a:bodyPr>
            <a:no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arreglo este error?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54728" y="2265651"/>
            <a:ext cx="4513152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Agreguemos un parámetro al método</a:t>
            </a:r>
            <a:endParaRPr lang="es-CO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Marcador de texto 3"/>
          <p:cNvSpPr txBox="1">
            <a:spLocks/>
          </p:cNvSpPr>
          <p:nvPr/>
        </p:nvSpPr>
        <p:spPr>
          <a:xfrm>
            <a:off x="5283199" y="1712686"/>
            <a:ext cx="6574971" cy="5145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20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 Perro:</a:t>
            </a:r>
          </a:p>
          <a:p>
            <a:r>
              <a:rPr lang="es-CO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   nombre = “Maya”</a:t>
            </a:r>
          </a:p>
          <a:p>
            <a:r>
              <a:rPr lang="es-CO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   color = “Blanco con manchas negras”</a:t>
            </a:r>
          </a:p>
          <a:p>
            <a:endParaRPr lang="es-CO" sz="11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ladrar(</a:t>
            </a:r>
            <a:r>
              <a:rPr lang="es-CO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self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800" dirty="0" smtClean="0">
                <a:solidFill>
                  <a:schemeClr val="accent6"/>
                </a:solidFill>
              </a:rPr>
              <a:t># Acá iría el código del perro ladrando.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(“Guau Guau!”)</a:t>
            </a:r>
          </a:p>
          <a:p>
            <a:endParaRPr lang="es-CO" sz="1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maya = Perro()  </a:t>
            </a:r>
            <a:r>
              <a:rPr lang="es-CO" sz="2000" dirty="0" smtClean="0">
                <a:solidFill>
                  <a:schemeClr val="accent6"/>
                </a:solidFill>
              </a:rPr>
              <a:t># </a:t>
            </a:r>
            <a:r>
              <a:rPr lang="es-CO" sz="2000" dirty="0" err="1" smtClean="0">
                <a:solidFill>
                  <a:schemeClr val="accent6"/>
                </a:solidFill>
              </a:rPr>
              <a:t>Instacio</a:t>
            </a:r>
            <a:endParaRPr lang="es-CO" sz="2000" dirty="0" smtClean="0">
              <a:solidFill>
                <a:schemeClr val="accent6"/>
              </a:solidFill>
            </a:endParaRPr>
          </a:p>
          <a:p>
            <a:endParaRPr lang="es-CO" sz="9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000" dirty="0" smtClean="0">
                <a:solidFill>
                  <a:schemeClr val="accent6"/>
                </a:solidFill>
              </a:rPr>
              <a:t>#Para acceder al método:</a:t>
            </a:r>
          </a:p>
          <a:p>
            <a:r>
              <a:rPr lang="es-CO" sz="2000" dirty="0" err="1" smtClean="0">
                <a:solidFill>
                  <a:schemeClr val="bg1">
                    <a:lumMod val="95000"/>
                  </a:schemeClr>
                </a:solidFill>
              </a:rPr>
              <a:t>maya.ladrar</a:t>
            </a:r>
            <a:r>
              <a:rPr lang="es-CO" sz="2000" dirty="0" smtClean="0">
                <a:solidFill>
                  <a:schemeClr val="bg1">
                    <a:lumMod val="95000"/>
                  </a:schemeClr>
                </a:solidFill>
              </a:rPr>
              <a:t>()   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4798749" y="2905511"/>
            <a:ext cx="2383929" cy="3147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3603" t="78274" r="60731" b="19175"/>
          <a:stretch/>
        </p:blipFill>
        <p:spPr>
          <a:xfrm>
            <a:off x="630236" y="1044524"/>
            <a:ext cx="10425113" cy="4191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81728" y="3541585"/>
            <a:ext cx="4259151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600" dirty="0" smtClean="0"/>
              <a:t>Se usa </a:t>
            </a:r>
            <a:r>
              <a:rPr lang="es-CO" sz="3600" i="1" dirty="0" err="1" smtClean="0"/>
              <a:t>self</a:t>
            </a:r>
            <a:r>
              <a:rPr lang="es-CO" sz="3600" dirty="0" smtClean="0"/>
              <a:t> como convención, pero se puede usar cualquier otro nombre.</a:t>
            </a:r>
            <a:endParaRPr lang="es-CO" sz="36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pic>
        <p:nvPicPr>
          <p:cNvPr id="1026" name="Picture 2" descr="http://insurancebusters.net/wp-content/uploads/2014/12/InsuranceBusters.net-problem-solved-me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128">
            <a:off x="9044453" y="3085295"/>
            <a:ext cx="2981174" cy="2981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CuadroTexto 2"/>
          <p:cNvSpPr txBox="1"/>
          <p:nvPr/>
        </p:nvSpPr>
        <p:spPr>
          <a:xfrm>
            <a:off x="5283199" y="6396335"/>
            <a:ext cx="254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err="1" smtClean="0">
                <a:solidFill>
                  <a:schemeClr val="bg1"/>
                </a:solidFill>
              </a:rPr>
              <a:t>Perro.ladrar</a:t>
            </a:r>
            <a:r>
              <a:rPr lang="es-CO" sz="2400" dirty="0" smtClean="0">
                <a:solidFill>
                  <a:schemeClr val="bg1"/>
                </a:solidFill>
              </a:rPr>
              <a:t>(maya)</a:t>
            </a:r>
            <a:endParaRPr lang="es-C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7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6464" y="248145"/>
            <a:ext cx="5768299" cy="2094509"/>
          </a:xfrm>
        </p:spPr>
        <p:txBody>
          <a:bodyPr>
            <a:norm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:</a:t>
            </a:r>
            <a:endParaRPr lang="es-CO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4" name="Marcador de texto 3"/>
          <p:cNvSpPr txBox="1">
            <a:spLocks/>
          </p:cNvSpPr>
          <p:nvPr/>
        </p:nvSpPr>
        <p:spPr>
          <a:xfrm>
            <a:off x="1333201" y="2617272"/>
            <a:ext cx="10105845" cy="29661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/>
              <a:t>Entender </a:t>
            </a:r>
            <a:r>
              <a:rPr lang="es-CO" sz="3200" dirty="0"/>
              <a:t>y </a:t>
            </a:r>
            <a:r>
              <a:rPr lang="es-CO" sz="3200" dirty="0" smtClean="0"/>
              <a:t>aplicar </a:t>
            </a:r>
            <a:r>
              <a:rPr lang="es-CO" sz="3200" dirty="0"/>
              <a:t>las bases de la </a:t>
            </a:r>
            <a:r>
              <a:rPr lang="es-CO" sz="3200" dirty="0" smtClean="0"/>
              <a:t>OOP.</a:t>
            </a:r>
            <a:r>
              <a:rPr lang="es-CO" sz="3200" dirty="0"/>
              <a:t/>
            </a:r>
            <a:br>
              <a:rPr lang="es-CO" sz="3200" dirty="0"/>
            </a:br>
            <a:endParaRPr lang="es-CO" sz="3200" dirty="0" smtClean="0"/>
          </a:p>
          <a:p>
            <a:r>
              <a:rPr lang="es-CO" sz="3200" dirty="0"/>
              <a:t>Entender y aplicar </a:t>
            </a:r>
            <a:r>
              <a:rPr lang="es-CO" sz="3200" dirty="0" smtClean="0"/>
              <a:t>los </a:t>
            </a:r>
            <a:r>
              <a:rPr lang="es-CO" sz="3200" dirty="0"/>
              <a:t>4 pilares de la </a:t>
            </a:r>
            <a:r>
              <a:rPr lang="es-CO" sz="3200" dirty="0" smtClean="0"/>
              <a:t>OOP.</a:t>
            </a:r>
            <a:r>
              <a:rPr lang="es-CO" sz="3200" dirty="0"/>
              <a:t/>
            </a:r>
            <a:br>
              <a:rPr lang="es-CO" sz="3200" dirty="0"/>
            </a:br>
            <a:endParaRPr lang="es-CO" sz="3200" dirty="0" smtClean="0"/>
          </a:p>
          <a:p>
            <a:r>
              <a:rPr lang="es-CO" sz="3200" dirty="0" smtClean="0"/>
              <a:t>Entender </a:t>
            </a:r>
            <a:r>
              <a:rPr lang="es-CO" sz="3200" dirty="0"/>
              <a:t>por que este paradigma resulta esencial en la programación de hoy en día</a:t>
            </a:r>
          </a:p>
        </p:txBody>
      </p:sp>
    </p:spTree>
    <p:extLst>
      <p:ext uri="{BB962C8B-B14F-4D97-AF65-F5344CB8AC3E}">
        <p14:creationId xmlns:p14="http://schemas.microsoft.com/office/powerpoint/2010/main" val="289427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39999" y="2110111"/>
            <a:ext cx="11122199" cy="4203603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s-CO" sz="3200" dirty="0" smtClean="0"/>
              <a:t>Crear </a:t>
            </a:r>
            <a:r>
              <a:rPr lang="es-CO" sz="3200" dirty="0"/>
              <a:t>un </a:t>
            </a:r>
            <a:r>
              <a:rPr lang="es-CO" sz="3200" dirty="0" smtClean="0"/>
              <a:t>método llamado </a:t>
            </a:r>
            <a:r>
              <a:rPr lang="es-CO" sz="3200" i="1" dirty="0" smtClean="0"/>
              <a:t>sentarse() </a:t>
            </a:r>
            <a:r>
              <a:rPr lang="es-CO" sz="3200" dirty="0" smtClean="0"/>
              <a:t>e imprimir el siguiente resultado en CMD: </a:t>
            </a:r>
          </a:p>
          <a:p>
            <a:endParaRPr lang="es-CO" sz="3200" dirty="0" smtClean="0"/>
          </a:p>
          <a:p>
            <a:r>
              <a:rPr lang="es-CO" sz="3200" dirty="0"/>
              <a:t>	</a:t>
            </a:r>
          </a:p>
          <a:p>
            <a:pPr marL="457200" indent="-457200">
              <a:buAutoNum type="arabicPeriod" startAt="2"/>
            </a:pPr>
            <a:r>
              <a:rPr lang="es-CO" sz="3200" dirty="0" smtClean="0"/>
              <a:t>Crear </a:t>
            </a:r>
            <a:r>
              <a:rPr lang="es-CO" sz="3200" dirty="0"/>
              <a:t>otro </a:t>
            </a:r>
            <a:r>
              <a:rPr lang="es-CO" sz="3200" dirty="0" smtClean="0"/>
              <a:t>método llamado </a:t>
            </a:r>
            <a:r>
              <a:rPr lang="es-CO" sz="3200" i="1" dirty="0" smtClean="0"/>
              <a:t>dormir</a:t>
            </a:r>
            <a:r>
              <a:rPr lang="es-CO" sz="3200" i="1" dirty="0"/>
              <a:t>() </a:t>
            </a:r>
            <a:r>
              <a:rPr lang="es-CO" sz="3200" dirty="0"/>
              <a:t>e imprimir el siguiente </a:t>
            </a:r>
            <a:r>
              <a:rPr lang="es-CO" sz="3200" dirty="0" smtClean="0"/>
              <a:t>resultado en CMD:</a:t>
            </a:r>
          </a:p>
          <a:p>
            <a:r>
              <a:rPr lang="es-CO" sz="3200" dirty="0"/>
              <a:t>	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4437" y="78756"/>
            <a:ext cx="6787088" cy="725905"/>
          </a:xfrm>
        </p:spPr>
        <p:txBody>
          <a:bodyPr>
            <a:normAutofit/>
          </a:bodyPr>
          <a:lstStyle/>
          <a:p>
            <a:r>
              <a:rPr lang="es-CO" sz="4400" dirty="0" smtClean="0">
                <a:solidFill>
                  <a:srgbClr val="0070C0"/>
                </a:solidFill>
              </a:rPr>
              <a:t>Actividad:</a:t>
            </a:r>
            <a:endParaRPr lang="es-CO" sz="4400" dirty="0">
              <a:solidFill>
                <a:srgbClr val="0070C0"/>
              </a:solidFill>
            </a:endParaRPr>
          </a:p>
        </p:txBody>
      </p:sp>
      <p:pic>
        <p:nvPicPr>
          <p:cNvPr id="8" name="Picture 3" descr="E:\Descargas\Pictures\GIFs\boy in compu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23" y="248145"/>
            <a:ext cx="2284400" cy="17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texto 3"/>
          <p:cNvSpPr txBox="1">
            <a:spLocks/>
          </p:cNvSpPr>
          <p:nvPr/>
        </p:nvSpPr>
        <p:spPr>
          <a:xfrm>
            <a:off x="2296194" y="3266895"/>
            <a:ext cx="7495505" cy="7684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&gt;&gt; El perro se esta sentando!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Marcador de texto 3"/>
          <p:cNvSpPr txBox="1">
            <a:spLocks/>
          </p:cNvSpPr>
          <p:nvPr/>
        </p:nvSpPr>
        <p:spPr>
          <a:xfrm>
            <a:off x="2296194" y="5346529"/>
            <a:ext cx="7495505" cy="7698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&gt;&gt; </a:t>
            </a:r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El perro se va a dormir ya mismo!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5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95250"/>
            <a:ext cx="6667500" cy="666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10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75606" y="944037"/>
            <a:ext cx="7966873" cy="2507501"/>
          </a:xfrm>
        </p:spPr>
        <p:txBody>
          <a:bodyPr>
            <a:normAutofit/>
          </a:bodyPr>
          <a:lstStyle/>
          <a:p>
            <a:r>
              <a:rPr lang="es-CO" sz="3200" dirty="0" smtClean="0"/>
              <a:t>Usando la clase </a:t>
            </a:r>
            <a:r>
              <a:rPr lang="es-CO" sz="3200" i="1" dirty="0" smtClean="0"/>
              <a:t>Perro, </a:t>
            </a:r>
            <a:r>
              <a:rPr lang="es-CO" sz="3200" dirty="0" smtClean="0"/>
              <a:t>modifique los métodos para obtener los siguientes resultados en su CMD.  Observe que el nombre ‘Maya’ es el asignado al atributo </a:t>
            </a:r>
            <a:r>
              <a:rPr lang="es-CO" sz="3200" i="1" dirty="0" smtClean="0"/>
              <a:t>nombre</a:t>
            </a:r>
            <a:r>
              <a:rPr lang="es-CO" sz="3200" dirty="0" smtClean="0"/>
              <a:t>.</a:t>
            </a:r>
            <a:endParaRPr lang="es-CO" sz="3200" i="1" dirty="0"/>
          </a:p>
          <a:p>
            <a:pPr lvl="1"/>
            <a:endParaRPr lang="es-CO" sz="22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4437" y="78756"/>
            <a:ext cx="6787088" cy="725905"/>
          </a:xfrm>
        </p:spPr>
        <p:txBody>
          <a:bodyPr>
            <a:normAutofit/>
          </a:bodyPr>
          <a:lstStyle/>
          <a:p>
            <a:r>
              <a:rPr lang="es-CO" sz="4400" dirty="0" smtClean="0">
                <a:solidFill>
                  <a:srgbClr val="0070C0"/>
                </a:solidFill>
              </a:rPr>
              <a:t>Reto:</a:t>
            </a:r>
            <a:endParaRPr lang="es-CO" sz="4400" dirty="0">
              <a:solidFill>
                <a:srgbClr val="0070C0"/>
              </a:solidFill>
            </a:endParaRPr>
          </a:p>
        </p:txBody>
      </p:sp>
      <p:pic>
        <p:nvPicPr>
          <p:cNvPr id="8" name="Picture 3" descr="E:\Descargas\Pictures\GIFs\boy in compu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597" y="248145"/>
            <a:ext cx="2284400" cy="17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texto 3"/>
          <p:cNvSpPr txBox="1">
            <a:spLocks/>
          </p:cNvSpPr>
          <p:nvPr/>
        </p:nvSpPr>
        <p:spPr>
          <a:xfrm>
            <a:off x="2577005" y="4814545"/>
            <a:ext cx="6037564" cy="191761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Si encuentra un error diciendo que la variable </a:t>
            </a:r>
            <a:r>
              <a:rPr lang="es-CO" sz="3200" b="1" i="1" dirty="0" smtClean="0">
                <a:solidFill>
                  <a:schemeClr val="bg1">
                    <a:lumMod val="95000"/>
                  </a:schemeClr>
                </a:solidFill>
              </a:rPr>
              <a:t>nombre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no existe, lo solucionaremos en la siguiente parte del taller</a:t>
            </a:r>
            <a:endParaRPr lang="es-CO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Marcador de texto 3"/>
          <p:cNvSpPr txBox="1">
            <a:spLocks/>
          </p:cNvSpPr>
          <p:nvPr/>
        </p:nvSpPr>
        <p:spPr>
          <a:xfrm>
            <a:off x="1623092" y="2822465"/>
            <a:ext cx="7495505" cy="7684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&gt;&gt; 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Maya se </a:t>
            </a:r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esta sentando!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Marcador de texto 3"/>
          <p:cNvSpPr txBox="1">
            <a:spLocks/>
          </p:cNvSpPr>
          <p:nvPr/>
        </p:nvSpPr>
        <p:spPr>
          <a:xfrm>
            <a:off x="1623092" y="3863500"/>
            <a:ext cx="7495505" cy="7698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&gt;&gt; Maya se va a dormir ya mismo!</a:t>
            </a:r>
            <a:endParaRPr lang="es-CO" sz="32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6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 txBox="1">
            <a:spLocks/>
          </p:cNvSpPr>
          <p:nvPr/>
        </p:nvSpPr>
        <p:spPr>
          <a:xfrm>
            <a:off x="912738" y="1074059"/>
            <a:ext cx="10829319" cy="4804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 3:</a:t>
            </a:r>
          </a:p>
          <a:p>
            <a:endParaRPr lang="es-CO" sz="3600" dirty="0" smtClean="0"/>
          </a:p>
          <a:p>
            <a:endParaRPr lang="es-CO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Accederemos a los atributos desde los métodos.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000" i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000" i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000" i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Uso de </a:t>
            </a:r>
            <a:r>
              <a:rPr lang="es-CO" i="1" dirty="0" smtClean="0"/>
              <a:t>__</a:t>
            </a:r>
            <a:r>
              <a:rPr lang="es-CO" i="1" dirty="0" err="1" smtClean="0"/>
              <a:t>init</a:t>
            </a:r>
            <a:r>
              <a:rPr lang="es-CO" i="1" dirty="0" smtClean="0"/>
              <a:t>__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i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Diferenciar entre CLASS ATTRIBUTES e INSTANCE ATTRIBUTES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000" i="1" dirty="0"/>
          </a:p>
          <a:p>
            <a:endParaRPr lang="es-CO" sz="4400" dirty="0" smtClean="0"/>
          </a:p>
          <a:p>
            <a:endParaRPr lang="es-CO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1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4728" y="186868"/>
            <a:ext cx="9288043" cy="725905"/>
          </a:xfrm>
        </p:spPr>
        <p:txBody>
          <a:bodyPr>
            <a:no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solucionamos este error?</a:t>
            </a:r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4161183" y="2290574"/>
            <a:ext cx="8030817" cy="456742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0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Perro: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s-CO" sz="3000" dirty="0" smtClean="0">
                <a:solidFill>
                  <a:srgbClr val="00B0F0"/>
                </a:solidFill>
              </a:rPr>
              <a:t> </a:t>
            </a:r>
            <a:r>
              <a:rPr lang="es-CO" sz="3000" dirty="0" err="1" smtClean="0">
                <a:solidFill>
                  <a:srgbClr val="00B0F0"/>
                </a:solidFill>
              </a:rPr>
              <a:t>def</a:t>
            </a:r>
            <a:r>
              <a:rPr lang="es-CO" sz="3000" dirty="0" smtClean="0">
                <a:solidFill>
                  <a:srgbClr val="00B0F0"/>
                </a:solidFill>
              </a:rPr>
              <a:t> </a:t>
            </a:r>
            <a:r>
              <a:rPr lang="es-CO" sz="3000" dirty="0" smtClean="0">
                <a:solidFill>
                  <a:srgbClr val="FF0000"/>
                </a:solidFill>
              </a:rPr>
              <a:t>__</a:t>
            </a:r>
            <a:r>
              <a:rPr lang="es-CO" sz="3000" dirty="0" err="1" smtClean="0">
                <a:solidFill>
                  <a:srgbClr val="FF0000"/>
                </a:solidFill>
              </a:rPr>
              <a:t>init</a:t>
            </a:r>
            <a:r>
              <a:rPr lang="es-CO" sz="3000" dirty="0" smtClean="0">
                <a:solidFill>
                  <a:srgbClr val="FF0000"/>
                </a:solidFill>
              </a:rPr>
              <a:t>__(</a:t>
            </a:r>
            <a:r>
              <a:rPr lang="es-CO" sz="3000" dirty="0" err="1" smtClean="0">
                <a:solidFill>
                  <a:srgbClr val="FFFF00"/>
                </a:solidFill>
              </a:rPr>
              <a:t>self</a:t>
            </a:r>
            <a:r>
              <a:rPr lang="es-CO" sz="3000" dirty="0" smtClean="0">
                <a:solidFill>
                  <a:srgbClr val="FF0000"/>
                </a:solidFill>
              </a:rPr>
              <a:t>):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3000" dirty="0" err="1" smtClean="0">
                <a:solidFill>
                  <a:srgbClr val="FFFF00"/>
                </a:solidFill>
              </a:rPr>
              <a:t>self.</a:t>
            </a:r>
            <a:r>
              <a:rPr lang="es-CO" sz="3000" dirty="0" err="1" smtClean="0">
                <a:solidFill>
                  <a:srgbClr val="92D050"/>
                </a:solidFill>
              </a:rPr>
              <a:t>nombre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= “Maya”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3000" dirty="0" err="1" smtClean="0">
                <a:solidFill>
                  <a:srgbClr val="FFFF00"/>
                </a:solidFill>
              </a:rPr>
              <a:t>self.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color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= “Blanco con manchas negras”</a:t>
            </a:r>
          </a:p>
          <a:p>
            <a:endParaRPr lang="es-CO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sentarse(</a:t>
            </a:r>
            <a:r>
              <a:rPr lang="es-CO" sz="2800" dirty="0" err="1" smtClean="0">
                <a:solidFill>
                  <a:srgbClr val="FFFF00"/>
                </a:solidFill>
              </a:rPr>
              <a:t>self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 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(“</a:t>
            </a:r>
            <a:r>
              <a:rPr lang="es-CO" sz="2800" dirty="0" smtClean="0">
                <a:solidFill>
                  <a:schemeClr val="accent2">
                    <a:lumMod val="75000"/>
                  </a:schemeClr>
                </a:solidFill>
              </a:rPr>
              <a:t>{}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se esta sentando”.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format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2800" dirty="0" err="1" smtClean="0">
                <a:solidFill>
                  <a:srgbClr val="FFFF00"/>
                </a:solidFill>
              </a:rPr>
              <a:t>self.</a:t>
            </a:r>
            <a:r>
              <a:rPr lang="es-CO" sz="2800" dirty="0" err="1" smtClean="0">
                <a:solidFill>
                  <a:srgbClr val="92D050"/>
                </a:solidFill>
              </a:rPr>
              <a:t>nombre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))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       </a:t>
            </a:r>
            <a:r>
              <a:rPr lang="es-CO" sz="2800" dirty="0" err="1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(f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“{</a:t>
            </a:r>
            <a:r>
              <a:rPr lang="es-CO" sz="2800" dirty="0" err="1">
                <a:solidFill>
                  <a:srgbClr val="FFFF00"/>
                </a:solidFill>
              </a:rPr>
              <a:t>self.</a:t>
            </a:r>
            <a:r>
              <a:rPr lang="es-CO" sz="2800" dirty="0" err="1">
                <a:solidFill>
                  <a:srgbClr val="92D050"/>
                </a:solidFill>
              </a:rPr>
              <a:t>nombre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} se esta sentando.</a:t>
            </a:r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”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)  </a:t>
            </a:r>
          </a:p>
          <a:p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maya = Maya()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4415602" y="3271235"/>
            <a:ext cx="1402102" cy="5857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067" t="81760" r="43808" b="10459"/>
          <a:stretch/>
        </p:blipFill>
        <p:spPr>
          <a:xfrm>
            <a:off x="225561" y="980848"/>
            <a:ext cx="11595378" cy="954914"/>
          </a:xfrm>
          <a:prstGeom prst="rect">
            <a:avLst/>
          </a:prstGeom>
        </p:spPr>
      </p:pic>
      <p:sp>
        <p:nvSpPr>
          <p:cNvPr id="9" name="Marcador de texto 3"/>
          <p:cNvSpPr txBox="1">
            <a:spLocks/>
          </p:cNvSpPr>
          <p:nvPr/>
        </p:nvSpPr>
        <p:spPr>
          <a:xfrm>
            <a:off x="154728" y="3271235"/>
            <a:ext cx="3781168" cy="3403412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Debemos iniciar los atributos.</a:t>
            </a:r>
          </a:p>
          <a:p>
            <a:endParaRPr lang="es-CO" sz="3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De esta forma todos los atributos son accesibles dentro de toda la </a:t>
            </a:r>
            <a:r>
              <a:rPr lang="es-CO" sz="3200" b="1" i="1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endParaRPr lang="es-CO" sz="32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4728" y="186868"/>
            <a:ext cx="9288043" cy="725905"/>
          </a:xfrm>
        </p:spPr>
        <p:txBody>
          <a:bodyPr>
            <a:no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Distinción importante!!!!</a:t>
            </a:r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5293217" y="998094"/>
            <a:ext cx="6722772" cy="58599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8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Perro:</a:t>
            </a:r>
          </a:p>
          <a:p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2800" dirty="0" smtClean="0">
                <a:solidFill>
                  <a:srgbClr val="FFFF00"/>
                </a:solidFill>
              </a:rPr>
              <a:t>nombre = “Maya”</a:t>
            </a:r>
          </a:p>
          <a:p>
            <a:endParaRPr lang="es-CO" sz="15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26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600" dirty="0" smtClean="0">
                <a:solidFill>
                  <a:schemeClr val="bg1">
                    <a:lumMod val="95000"/>
                  </a:schemeClr>
                </a:solidFill>
              </a:rPr>
              <a:t> __</a:t>
            </a:r>
            <a:r>
              <a:rPr lang="es-CO" sz="2600" dirty="0" err="1" smtClean="0">
                <a:solidFill>
                  <a:schemeClr val="bg1">
                    <a:lumMod val="95000"/>
                  </a:schemeClr>
                </a:solidFill>
              </a:rPr>
              <a:t>init</a:t>
            </a:r>
            <a:r>
              <a:rPr lang="es-CO" sz="2600" dirty="0" smtClean="0">
                <a:solidFill>
                  <a:schemeClr val="bg1">
                    <a:lumMod val="95000"/>
                  </a:schemeClr>
                </a:solidFill>
              </a:rPr>
              <a:t>__(</a:t>
            </a:r>
            <a:r>
              <a:rPr lang="es-CO" sz="2600" dirty="0" err="1" smtClean="0">
                <a:solidFill>
                  <a:schemeClr val="bg1">
                    <a:lumMod val="95000"/>
                  </a:schemeClr>
                </a:solidFill>
              </a:rPr>
              <a:t>self</a:t>
            </a:r>
            <a:r>
              <a:rPr lang="es-CO" sz="26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6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self.raza</a:t>
            </a:r>
            <a:r>
              <a:rPr lang="es-CO" sz="2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“</a:t>
            </a:r>
            <a:r>
              <a:rPr lang="es-CO" sz="2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Dalmata</a:t>
            </a:r>
            <a:r>
              <a:rPr lang="es-CO" sz="2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”</a:t>
            </a:r>
          </a:p>
          <a:p>
            <a:r>
              <a:rPr lang="es-CO" sz="2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CO" sz="2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</a:t>
            </a:r>
            <a:r>
              <a:rPr lang="es-CO" sz="2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self.color</a:t>
            </a:r>
            <a:r>
              <a:rPr lang="es-CO" sz="2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“Blanco con manchas negras”</a:t>
            </a:r>
          </a:p>
          <a:p>
            <a:r>
              <a:rPr lang="es-CO" sz="2600" dirty="0" smtClean="0">
                <a:solidFill>
                  <a:schemeClr val="bg1">
                    <a:lumMod val="95000"/>
                  </a:schemeClr>
                </a:solidFill>
              </a:rPr>
              <a:t>        </a:t>
            </a:r>
            <a:r>
              <a:rPr lang="es-CO" sz="2600" dirty="0">
                <a:solidFill>
                  <a:schemeClr val="bg1">
                    <a:lumMod val="95000"/>
                  </a:schemeClr>
                </a:solidFill>
              </a:rPr>
              <a:t>…</a:t>
            </a:r>
            <a:endParaRPr lang="es-CO" sz="2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9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9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endParaRPr lang="es-CO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600" dirty="0" smtClean="0">
                <a:solidFill>
                  <a:schemeClr val="bg1">
                    <a:lumMod val="95000"/>
                  </a:schemeClr>
                </a:solidFill>
              </a:rPr>
              <a:t>maya = Perro()</a:t>
            </a:r>
          </a:p>
          <a:p>
            <a:endParaRPr lang="es-CO" sz="2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600" dirty="0">
                <a:solidFill>
                  <a:srgbClr val="92D050"/>
                </a:solidFill>
              </a:rPr>
              <a:t># Toda la </a:t>
            </a:r>
            <a:r>
              <a:rPr lang="es-CO" sz="2600" dirty="0" err="1">
                <a:solidFill>
                  <a:srgbClr val="92D050"/>
                </a:solidFill>
              </a:rPr>
              <a:t>class</a:t>
            </a:r>
            <a:r>
              <a:rPr lang="es-CO" sz="2600" dirty="0">
                <a:solidFill>
                  <a:srgbClr val="92D050"/>
                </a:solidFill>
              </a:rPr>
              <a:t> cambia de nombre!!!</a:t>
            </a:r>
          </a:p>
          <a:p>
            <a:r>
              <a:rPr lang="es-CO" sz="2600" dirty="0" err="1" smtClean="0">
                <a:solidFill>
                  <a:schemeClr val="bg1">
                    <a:lumMod val="95000"/>
                  </a:schemeClr>
                </a:solidFill>
              </a:rPr>
              <a:t>Perro.nombre</a:t>
            </a:r>
            <a:r>
              <a:rPr lang="es-CO" sz="2600" dirty="0" smtClean="0">
                <a:solidFill>
                  <a:schemeClr val="bg1">
                    <a:lumMod val="95000"/>
                  </a:schemeClr>
                </a:solidFill>
              </a:rPr>
              <a:t> = </a:t>
            </a:r>
            <a:r>
              <a:rPr lang="es-CO" sz="2600" dirty="0" smtClean="0">
                <a:solidFill>
                  <a:schemeClr val="bg1"/>
                </a:solidFill>
              </a:rPr>
              <a:t>“Lucas” </a:t>
            </a:r>
          </a:p>
          <a:p>
            <a:endParaRPr lang="es-CO" sz="2600" dirty="0" smtClean="0">
              <a:solidFill>
                <a:schemeClr val="bg1"/>
              </a:solidFill>
            </a:endParaRPr>
          </a:p>
          <a:p>
            <a:r>
              <a:rPr lang="es-CO" sz="2600" dirty="0">
                <a:solidFill>
                  <a:srgbClr val="92D050"/>
                </a:solidFill>
              </a:rPr>
              <a:t># Solo </a:t>
            </a:r>
            <a:r>
              <a:rPr lang="es-CO" sz="2600" dirty="0" smtClean="0">
                <a:solidFill>
                  <a:srgbClr val="92D050"/>
                </a:solidFill>
              </a:rPr>
              <a:t>el objeto ‘maya</a:t>
            </a:r>
            <a:r>
              <a:rPr lang="es-CO" sz="2600" dirty="0">
                <a:solidFill>
                  <a:srgbClr val="92D050"/>
                </a:solidFill>
              </a:rPr>
              <a:t>’ cambia de nombre</a:t>
            </a:r>
          </a:p>
          <a:p>
            <a:r>
              <a:rPr lang="es-CO" sz="2600" dirty="0" err="1" smtClean="0">
                <a:solidFill>
                  <a:schemeClr val="bg1"/>
                </a:solidFill>
              </a:rPr>
              <a:t>maya.nombre</a:t>
            </a:r>
            <a:r>
              <a:rPr lang="es-CO" sz="2600" dirty="0" smtClean="0">
                <a:solidFill>
                  <a:schemeClr val="bg1"/>
                </a:solidFill>
              </a:rPr>
              <a:t> = </a:t>
            </a:r>
            <a:r>
              <a:rPr lang="es-CO" sz="2600" dirty="0">
                <a:solidFill>
                  <a:schemeClr val="bg1"/>
                </a:solidFill>
              </a:rPr>
              <a:t>“</a:t>
            </a:r>
            <a:r>
              <a:rPr lang="es-CO" sz="2600" dirty="0" smtClean="0">
                <a:solidFill>
                  <a:schemeClr val="bg1"/>
                </a:solidFill>
              </a:rPr>
              <a:t>Mayit</a:t>
            </a:r>
            <a:r>
              <a:rPr lang="es-CO" sz="2600" dirty="0">
                <a:solidFill>
                  <a:schemeClr val="bg1"/>
                </a:solidFill>
              </a:rPr>
              <a:t>a</a:t>
            </a:r>
            <a:r>
              <a:rPr lang="es-CO" sz="2600" dirty="0" smtClean="0">
                <a:solidFill>
                  <a:schemeClr val="bg1"/>
                </a:solidFill>
              </a:rPr>
              <a:t>”</a:t>
            </a:r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Marcador de texto 3"/>
          <p:cNvSpPr txBox="1">
            <a:spLocks/>
          </p:cNvSpPr>
          <p:nvPr/>
        </p:nvSpPr>
        <p:spPr>
          <a:xfrm>
            <a:off x="1828799" y="1313067"/>
            <a:ext cx="3073846" cy="63164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 err="1" smtClean="0"/>
              <a:t>Class</a:t>
            </a:r>
            <a:r>
              <a:rPr lang="es-CO" sz="3200" dirty="0" smtClean="0"/>
              <a:t> </a:t>
            </a:r>
            <a:r>
              <a:rPr lang="es-CO" sz="3200" dirty="0" err="1" smtClean="0"/>
              <a:t>Attributes</a:t>
            </a:r>
            <a:endParaRPr lang="es-CO" sz="3200" dirty="0" smtClean="0"/>
          </a:p>
        </p:txBody>
      </p:sp>
      <p:sp>
        <p:nvSpPr>
          <p:cNvPr id="10" name="Marcador de texto 3"/>
          <p:cNvSpPr txBox="1">
            <a:spLocks/>
          </p:cNvSpPr>
          <p:nvPr/>
        </p:nvSpPr>
        <p:spPr>
          <a:xfrm>
            <a:off x="2127116" y="2655295"/>
            <a:ext cx="2970815" cy="7120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 err="1" smtClean="0"/>
              <a:t>Instance</a:t>
            </a:r>
            <a:r>
              <a:rPr lang="es-CO" sz="3200" dirty="0" smtClean="0"/>
              <a:t> </a:t>
            </a:r>
            <a:r>
              <a:rPr lang="es-CO" sz="3200" dirty="0" err="1" smtClean="0"/>
              <a:t>Attributes</a:t>
            </a:r>
            <a:endParaRPr lang="es-CO" sz="3200" dirty="0" smtClean="0"/>
          </a:p>
        </p:txBody>
      </p:sp>
      <p:sp>
        <p:nvSpPr>
          <p:cNvPr id="11" name="Marcador de texto 3"/>
          <p:cNvSpPr txBox="1">
            <a:spLocks/>
          </p:cNvSpPr>
          <p:nvPr/>
        </p:nvSpPr>
        <p:spPr>
          <a:xfrm>
            <a:off x="154728" y="5250891"/>
            <a:ext cx="4943203" cy="124267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600" dirty="0" smtClean="0">
                <a:solidFill>
                  <a:schemeClr val="bg1"/>
                </a:solidFill>
              </a:rPr>
              <a:t>Yo puedo reasignar valores a la atributos!!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 txBox="1">
            <a:spLocks/>
          </p:cNvSpPr>
          <p:nvPr/>
        </p:nvSpPr>
        <p:spPr>
          <a:xfrm>
            <a:off x="926025" y="851848"/>
            <a:ext cx="8840861" cy="4804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Aprenderemos en parte 4:</a:t>
            </a:r>
          </a:p>
          <a:p>
            <a:endParaRPr lang="es-CO" sz="3600" dirty="0" smtClean="0"/>
          </a:p>
          <a:p>
            <a:endParaRPr lang="es-CO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Pasaremos diferentes valores a los atributos</a:t>
            </a:r>
            <a:endParaRPr lang="es-CO" i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500" i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/>
              <a:t>1</a:t>
            </a:r>
            <a:r>
              <a:rPr lang="es-CO" dirty="0" smtClean="0"/>
              <a:t> Ejercicio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O" sz="15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O" dirty="0" smtClean="0"/>
              <a:t>3 retos</a:t>
            </a:r>
          </a:p>
          <a:p>
            <a:endParaRPr lang="es-CO" sz="4400" dirty="0" smtClean="0"/>
          </a:p>
          <a:p>
            <a:endParaRPr lang="es-CO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1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08107" y="5860179"/>
            <a:ext cx="11165597" cy="725905"/>
          </a:xfrm>
        </p:spPr>
        <p:txBody>
          <a:bodyPr>
            <a:normAutofit fontScale="90000"/>
          </a:bodyPr>
          <a:lstStyle/>
          <a:p>
            <a:r>
              <a:rPr lang="es-CO" sz="4400" dirty="0">
                <a:solidFill>
                  <a:srgbClr val="0070C0"/>
                </a:solidFill>
              </a:rPr>
              <a:t>¿</a:t>
            </a:r>
            <a:r>
              <a:rPr lang="es-CO" sz="4400" dirty="0" smtClean="0">
                <a:solidFill>
                  <a:srgbClr val="0070C0"/>
                </a:solidFill>
              </a:rPr>
              <a:t>Cómo pasamos diferentes valores como atributos?</a:t>
            </a:r>
            <a:endParaRPr lang="es-CO" sz="4400" dirty="0">
              <a:solidFill>
                <a:srgbClr val="0070C0"/>
              </a:solidFill>
            </a:endParaRP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1678830" y="496291"/>
            <a:ext cx="9288043" cy="725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400" dirty="0">
                <a:solidFill>
                  <a:srgbClr val="0070C0"/>
                </a:solidFill>
              </a:rPr>
              <a:t>¡</a:t>
            </a:r>
            <a:r>
              <a:rPr lang="es-CO" sz="4400" dirty="0" smtClean="0">
                <a:solidFill>
                  <a:srgbClr val="0070C0"/>
                </a:solidFill>
              </a:rPr>
              <a:t>No todos los perros se llaman Maya!</a:t>
            </a:r>
            <a:endParaRPr lang="es-CO" sz="4400" dirty="0">
              <a:solidFill>
                <a:srgbClr val="0070C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12" y="1603374"/>
            <a:ext cx="7199291" cy="405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32784" y="279256"/>
            <a:ext cx="10371605" cy="1240449"/>
          </a:xfrm>
        </p:spPr>
        <p:txBody>
          <a:bodyPr>
            <a:no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pasamos diferentes valores como atributos?</a:t>
            </a:r>
          </a:p>
        </p:txBody>
      </p:sp>
      <p:sp>
        <p:nvSpPr>
          <p:cNvPr id="11" name="Marcador de texto 3"/>
          <p:cNvSpPr txBox="1">
            <a:spLocks/>
          </p:cNvSpPr>
          <p:nvPr/>
        </p:nvSpPr>
        <p:spPr>
          <a:xfrm>
            <a:off x="332784" y="2215166"/>
            <a:ext cx="4375053" cy="2680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/>
              <a:t>Al iniciar los atributos, agregamos la variable: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3200" dirty="0" smtClean="0"/>
              <a:t>Todo en minúscula.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3200" dirty="0" smtClean="0"/>
              <a:t>Elija un buen nombre.</a:t>
            </a:r>
          </a:p>
        </p:txBody>
      </p:sp>
      <p:sp>
        <p:nvSpPr>
          <p:cNvPr id="10" name="Marcador de texto 3"/>
          <p:cNvSpPr txBox="1">
            <a:spLocks/>
          </p:cNvSpPr>
          <p:nvPr/>
        </p:nvSpPr>
        <p:spPr>
          <a:xfrm>
            <a:off x="5434885" y="1519706"/>
            <a:ext cx="6757115" cy="520306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8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Perro: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__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init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__(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self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s-CO" sz="2800" dirty="0" smtClean="0">
                <a:solidFill>
                  <a:srgbClr val="FFFF00"/>
                </a:solidFill>
              </a:rPr>
              <a:t>nombre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self.nombre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= </a:t>
            </a:r>
            <a:r>
              <a:rPr lang="es-CO" sz="2800" dirty="0" smtClean="0">
                <a:solidFill>
                  <a:srgbClr val="FFFF00"/>
                </a:solidFill>
              </a:rPr>
              <a:t>nombre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self.color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= “Blanco con manchas negras”</a:t>
            </a:r>
          </a:p>
          <a:p>
            <a:endParaRPr lang="es-CO" sz="1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ladrar():</a:t>
            </a:r>
          </a:p>
          <a:p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 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(“Guau Guau!”)</a:t>
            </a:r>
          </a:p>
          <a:p>
            <a:endParaRPr lang="es-CO" sz="1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m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aya = Perro(“Maya”)</a:t>
            </a:r>
          </a:p>
          <a:p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bongo = Perro(“Bongo”)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4443211" y="2391565"/>
            <a:ext cx="3245476" cy="3031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9119366" y="4910191"/>
            <a:ext cx="3041459" cy="147732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Cuando instancie, pase el valor del atributo.</a:t>
            </a:r>
          </a:p>
        </p:txBody>
      </p:sp>
    </p:spTree>
    <p:extLst>
      <p:ext uri="{BB962C8B-B14F-4D97-AF65-F5344CB8AC3E}">
        <p14:creationId xmlns:p14="http://schemas.microsoft.com/office/powerpoint/2010/main" val="10356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>
            <a:spLocks/>
          </p:cNvSpPr>
          <p:nvPr/>
        </p:nvSpPr>
        <p:spPr>
          <a:xfrm>
            <a:off x="682581" y="496291"/>
            <a:ext cx="10220630" cy="1063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4000" dirty="0" smtClean="0">
                <a:solidFill>
                  <a:srgbClr val="0070C0"/>
                </a:solidFill>
              </a:rPr>
              <a:t>¡No todos los perros son de la misma raza o el mismo color!</a:t>
            </a:r>
            <a:endParaRPr lang="es-CO" sz="4000" dirty="0">
              <a:solidFill>
                <a:srgbClr val="0070C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04" y="1875208"/>
            <a:ext cx="8169184" cy="4599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7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6428567" cy="852331"/>
          </a:xfrm>
        </p:spPr>
        <p:txBody>
          <a:bodyPr>
            <a:norm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a tratar: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32510" y="955964"/>
            <a:ext cx="11707090" cy="5777345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s-CO" sz="3200" dirty="0">
                <a:solidFill>
                  <a:schemeClr val="tx1"/>
                </a:solidFill>
              </a:rPr>
              <a:t>Que es la Programación Orientada a Objetos (OOP)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tx1"/>
                </a:solidFill>
              </a:rPr>
              <a:t>Definir Que es un objeto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tx1"/>
                </a:solidFill>
              </a:rPr>
              <a:t>Definir una </a:t>
            </a:r>
            <a:r>
              <a:rPr lang="es-CO" sz="2800" i="1" dirty="0" err="1">
                <a:solidFill>
                  <a:schemeClr val="tx1"/>
                </a:solidFill>
              </a:rPr>
              <a:t>class</a:t>
            </a:r>
            <a:endParaRPr lang="es-CO" sz="2800" i="1" dirty="0">
              <a:solidFill>
                <a:schemeClr val="tx1"/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tx1"/>
                </a:solidFill>
              </a:rPr>
              <a:t>Para qué sirve la OOP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CO" sz="2800" dirty="0">
                <a:solidFill>
                  <a:schemeClr val="tx1"/>
                </a:solidFill>
              </a:rPr>
              <a:t>Analizar los dos componentes de un objeto (Atributos y Métodos</a:t>
            </a:r>
            <a:r>
              <a:rPr lang="es-CO" sz="2800" dirty="0" smtClean="0">
                <a:solidFill>
                  <a:schemeClr val="tx1"/>
                </a:solidFill>
              </a:rPr>
              <a:t>)</a:t>
            </a:r>
          </a:p>
          <a:p>
            <a:pPr lvl="1"/>
            <a:endParaRPr lang="es-CO" sz="1000" dirty="0">
              <a:solidFill>
                <a:schemeClr val="tx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s-CO" sz="3200" dirty="0">
                <a:solidFill>
                  <a:schemeClr val="tx1"/>
                </a:solidFill>
              </a:rPr>
              <a:t>Crear una </a:t>
            </a:r>
            <a:r>
              <a:rPr lang="es-CO" sz="3200" dirty="0" err="1">
                <a:solidFill>
                  <a:schemeClr val="tx1"/>
                </a:solidFill>
              </a:rPr>
              <a:t>Class</a:t>
            </a:r>
            <a:r>
              <a:rPr lang="es-CO" sz="3200" dirty="0">
                <a:solidFill>
                  <a:schemeClr val="tx1"/>
                </a:solidFill>
              </a:rPr>
              <a:t> y jugar con todas las opciones que esta nos </a:t>
            </a:r>
            <a:r>
              <a:rPr lang="es-CO" sz="3200" dirty="0" smtClean="0">
                <a:solidFill>
                  <a:schemeClr val="tx1"/>
                </a:solidFill>
              </a:rPr>
              <a:t>permite. </a:t>
            </a:r>
            <a:endParaRPr lang="es-CO" sz="3200" dirty="0">
              <a:solidFill>
                <a:schemeClr val="tx1"/>
              </a:solidFill>
            </a:endParaRPr>
          </a:p>
          <a:p>
            <a:pPr marL="685800" lvl="2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CO" sz="3000" dirty="0" smtClean="0">
                <a:solidFill>
                  <a:schemeClr val="tx1"/>
                </a:solidFill>
              </a:rPr>
              <a:t>Instanciar</a:t>
            </a:r>
            <a:r>
              <a:rPr lang="es-CO" sz="3000" dirty="0">
                <a:solidFill>
                  <a:schemeClr val="tx1"/>
                </a:solidFill>
              </a:rPr>
              <a:t>, </a:t>
            </a:r>
            <a:r>
              <a:rPr lang="es-CO" sz="3200" dirty="0" smtClean="0">
                <a:solidFill>
                  <a:schemeClr val="tx1"/>
                </a:solidFill>
              </a:rPr>
              <a:t>inicializar</a:t>
            </a:r>
            <a:r>
              <a:rPr lang="es-CO" sz="3200" dirty="0">
                <a:solidFill>
                  <a:schemeClr val="tx1"/>
                </a:solidFill>
              </a:rPr>
              <a:t>, </a:t>
            </a:r>
            <a:r>
              <a:rPr lang="es-CO" sz="3200" dirty="0" smtClean="0">
                <a:solidFill>
                  <a:schemeClr val="tx1"/>
                </a:solidFill>
              </a:rPr>
              <a:t>agregar métodos</a:t>
            </a:r>
            <a:r>
              <a:rPr lang="es-CO" sz="3200" dirty="0">
                <a:solidFill>
                  <a:schemeClr val="tx1"/>
                </a:solidFill>
              </a:rPr>
              <a:t>.</a:t>
            </a:r>
          </a:p>
          <a:p>
            <a:pPr marL="685800" lvl="2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CO" sz="3000" dirty="0" smtClean="0">
                <a:solidFill>
                  <a:schemeClr val="tx1"/>
                </a:solidFill>
              </a:rPr>
              <a:t>Acceder </a:t>
            </a:r>
            <a:r>
              <a:rPr lang="es-CO" sz="3000" dirty="0">
                <a:solidFill>
                  <a:schemeClr val="tx1"/>
                </a:solidFill>
              </a:rPr>
              <a:t>a atributos desde los </a:t>
            </a:r>
            <a:r>
              <a:rPr lang="es-CO" sz="3000" dirty="0" smtClean="0">
                <a:solidFill>
                  <a:schemeClr val="tx1"/>
                </a:solidFill>
              </a:rPr>
              <a:t>métodos.</a:t>
            </a:r>
          </a:p>
          <a:p>
            <a:pPr marL="685800" lvl="2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s-CO" sz="1000" dirty="0">
              <a:solidFill>
                <a:schemeClr val="tx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s-CO" sz="3200" dirty="0">
                <a:solidFill>
                  <a:schemeClr val="tx1"/>
                </a:solidFill>
              </a:rPr>
              <a:t>Analizar y </a:t>
            </a:r>
            <a:r>
              <a:rPr lang="es-CO" sz="3200" dirty="0" smtClean="0">
                <a:solidFill>
                  <a:schemeClr val="tx1"/>
                </a:solidFill>
              </a:rPr>
              <a:t>usar los </a:t>
            </a:r>
            <a:r>
              <a:rPr lang="es-CO" sz="3200" dirty="0">
                <a:solidFill>
                  <a:schemeClr val="tx1"/>
                </a:solidFill>
              </a:rPr>
              <a:t>4 pilares de la OOP</a:t>
            </a:r>
          </a:p>
          <a:p>
            <a:pPr marL="685800" lvl="2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CO" sz="3000" dirty="0">
                <a:solidFill>
                  <a:schemeClr val="tx1"/>
                </a:solidFill>
              </a:rPr>
              <a:t>Abstracción, Encapsulamiento, Herencia y </a:t>
            </a:r>
            <a:r>
              <a:rPr lang="es-CO" sz="3000" dirty="0" smtClean="0">
                <a:solidFill>
                  <a:schemeClr val="tx1"/>
                </a:solidFill>
              </a:rPr>
              <a:t>Polimorfismo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6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0"/>
            <a:ext cx="6667500" cy="666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26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39999" y="2110110"/>
            <a:ext cx="11122199" cy="474788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s-CO" sz="3200" dirty="0" smtClean="0"/>
              <a:t>Modificar el código anterior para agregar otros atributos (raza y color.) Imprima en el CMD los nuevos atributos.</a:t>
            </a:r>
          </a:p>
          <a:p>
            <a:pPr marL="457200" indent="-457200">
              <a:buAutoNum type="arabicPeriod"/>
            </a:pPr>
            <a:r>
              <a:rPr lang="es-CO" sz="3200" dirty="0" smtClean="0"/>
              <a:t>Agregar un método llamado </a:t>
            </a:r>
            <a:r>
              <a:rPr lang="es-CO" sz="3200" i="1" dirty="0" err="1" smtClean="0"/>
              <a:t>describir_perro</a:t>
            </a:r>
            <a:r>
              <a:rPr lang="es-CO" sz="3200" i="1" dirty="0" smtClean="0"/>
              <a:t>(), </a:t>
            </a:r>
            <a:r>
              <a:rPr lang="es-CO" sz="3200" dirty="0" smtClean="0"/>
              <a:t>para obtener el siguiente resultado en el CMD:</a:t>
            </a:r>
          </a:p>
          <a:p>
            <a:endParaRPr lang="es-CO" sz="2400" dirty="0" smtClean="0"/>
          </a:p>
          <a:p>
            <a:r>
              <a:rPr lang="es-CO" sz="2400" dirty="0"/>
              <a:t>	</a:t>
            </a:r>
          </a:p>
          <a:p>
            <a:r>
              <a:rPr lang="es-CO" sz="2400" dirty="0"/>
              <a:t>	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39999" y="587687"/>
            <a:ext cx="6787088" cy="725905"/>
          </a:xfrm>
        </p:spPr>
        <p:txBody>
          <a:bodyPr>
            <a:normAutofit/>
          </a:bodyPr>
          <a:lstStyle/>
          <a:p>
            <a:r>
              <a:rPr lang="es-CO" sz="4400" dirty="0" smtClean="0">
                <a:solidFill>
                  <a:srgbClr val="0070C0"/>
                </a:solidFill>
              </a:rPr>
              <a:t>Actividad y Reto:</a:t>
            </a:r>
            <a:endParaRPr lang="es-CO" sz="4400" dirty="0">
              <a:solidFill>
                <a:srgbClr val="0070C0"/>
              </a:solidFill>
            </a:endParaRPr>
          </a:p>
        </p:txBody>
      </p:sp>
      <p:pic>
        <p:nvPicPr>
          <p:cNvPr id="8" name="Picture 3" descr="E:\Descargas\Pictures\GIFs\boy in compu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425" y="396811"/>
            <a:ext cx="2284400" cy="17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texto 3"/>
          <p:cNvSpPr txBox="1">
            <a:spLocks/>
          </p:cNvSpPr>
          <p:nvPr/>
        </p:nvSpPr>
        <p:spPr>
          <a:xfrm>
            <a:off x="906669" y="4358487"/>
            <a:ext cx="9988857" cy="185233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&gt;&gt;Maya es un dálmata color blanco con manchas negras.</a:t>
            </a:r>
          </a:p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&gt;&gt;Dana es un 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dóberman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color negro</a:t>
            </a:r>
          </a:p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&gt;&gt;Motas es un 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french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poodle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color blanco.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0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901012" y="2843550"/>
            <a:ext cx="10538034" cy="318508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s-CO" sz="3200" dirty="0" smtClean="0"/>
              <a:t>Crear una lista de 5 nombres y que al instanciar se elija el nombre del perro de forma aleatoria.</a:t>
            </a:r>
          </a:p>
          <a:p>
            <a:pPr marL="457200" indent="-457200">
              <a:buAutoNum type="arabicPeriod" startAt="2"/>
            </a:pPr>
            <a:endParaRPr lang="es-CO" sz="1200" dirty="0" smtClean="0"/>
          </a:p>
          <a:p>
            <a:pPr marL="457200" indent="-457200">
              <a:buAutoNum type="arabicPeriod" startAt="2"/>
            </a:pPr>
            <a:r>
              <a:rPr lang="es-CO" sz="3200" dirty="0" smtClean="0"/>
              <a:t>Crear </a:t>
            </a:r>
            <a:r>
              <a:rPr lang="es-CO" sz="3200" dirty="0"/>
              <a:t>una lista </a:t>
            </a:r>
            <a:r>
              <a:rPr lang="es-CO" sz="3200" dirty="0" smtClean="0"/>
              <a:t>con 5 nombres, otra con 5 razas, y otra con 5 colores </a:t>
            </a:r>
            <a:r>
              <a:rPr lang="es-CO" sz="3200" dirty="0"/>
              <a:t>y que al instanciar se elija el nombre del </a:t>
            </a:r>
            <a:r>
              <a:rPr lang="es-CO" sz="3200" dirty="0" smtClean="0"/>
              <a:t>perro, la raza y el color </a:t>
            </a:r>
            <a:r>
              <a:rPr lang="es-CO" sz="3200" dirty="0"/>
              <a:t>de forma aleatoria</a:t>
            </a:r>
            <a:r>
              <a:rPr lang="es-CO" sz="3200" dirty="0" smtClean="0"/>
              <a:t>.</a:t>
            </a:r>
          </a:p>
          <a:p>
            <a:endParaRPr lang="es-CO" sz="3200" dirty="0"/>
          </a:p>
          <a:p>
            <a:pPr marL="457200" indent="-457200">
              <a:buAutoNum type="arabicPeriod" startAt="2"/>
            </a:pPr>
            <a:endParaRPr lang="es-CO" sz="2400" dirty="0" smtClean="0"/>
          </a:p>
          <a:p>
            <a:endParaRPr lang="es-CO" sz="2400" dirty="0"/>
          </a:p>
          <a:p>
            <a:pPr lvl="1"/>
            <a:endParaRPr lang="es-CO" sz="22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52879" y="314401"/>
            <a:ext cx="6787088" cy="725905"/>
          </a:xfrm>
        </p:spPr>
        <p:txBody>
          <a:bodyPr>
            <a:normAutofit/>
          </a:bodyPr>
          <a:lstStyle/>
          <a:p>
            <a:r>
              <a:rPr lang="es-CO" sz="4400" dirty="0" smtClean="0">
                <a:solidFill>
                  <a:srgbClr val="0070C0"/>
                </a:solidFill>
              </a:rPr>
              <a:t>¿Reto opcional?:</a:t>
            </a:r>
            <a:endParaRPr lang="es-CO" sz="4400" dirty="0">
              <a:solidFill>
                <a:srgbClr val="0070C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98706" y="5597954"/>
            <a:ext cx="1094264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3200" dirty="0" smtClean="0"/>
              <a:t>Deberá usar el módulo </a:t>
            </a:r>
            <a:r>
              <a:rPr lang="es-CO" sz="3200" i="1" dirty="0" err="1" smtClean="0"/>
              <a:t>random</a:t>
            </a:r>
            <a:endParaRPr lang="es-CO" sz="3200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3200" dirty="0" smtClean="0"/>
              <a:t>Considere generar el nombre al azar al momento de instanciar.</a:t>
            </a:r>
            <a:endParaRPr lang="es-CO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91" y="248145"/>
            <a:ext cx="3670300" cy="23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escargas\Pictures\GIFs\sheldon-gi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83" y="2319546"/>
            <a:ext cx="7177028" cy="305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4"/>
          <p:cNvSpPr txBox="1">
            <a:spLocks/>
          </p:cNvSpPr>
          <p:nvPr/>
        </p:nvSpPr>
        <p:spPr>
          <a:xfrm>
            <a:off x="328430" y="688559"/>
            <a:ext cx="9288043" cy="12404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s-CO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vamos?</a:t>
            </a:r>
            <a:endParaRPr lang="es-CO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3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 txBox="1">
            <a:spLocks/>
          </p:cNvSpPr>
          <p:nvPr/>
        </p:nvSpPr>
        <p:spPr>
          <a:xfrm>
            <a:off x="588986" y="396811"/>
            <a:ext cx="5913414" cy="4871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dirty="0" smtClean="0">
                <a:solidFill>
                  <a:srgbClr val="FFC000"/>
                </a:solidFill>
              </a:rPr>
              <a:t>Nombre de la </a:t>
            </a:r>
            <a:r>
              <a:rPr lang="es-CO" sz="4000" i="1" dirty="0" err="1" smtClean="0">
                <a:solidFill>
                  <a:srgbClr val="FFC000"/>
                </a:solidFill>
              </a:rPr>
              <a:t>class</a:t>
            </a:r>
            <a:endParaRPr lang="es-CO" sz="4000" i="1" dirty="0" smtClean="0">
              <a:solidFill>
                <a:srgbClr val="FFC000"/>
              </a:solidFill>
            </a:endParaRPr>
          </a:p>
          <a:p>
            <a:r>
              <a:rPr lang="es-CO" dirty="0" smtClean="0"/>
              <a:t>	</a:t>
            </a:r>
            <a:r>
              <a:rPr lang="es-CO" sz="3600" dirty="0" smtClean="0"/>
              <a:t>Sustantivo</a:t>
            </a:r>
          </a:p>
          <a:p>
            <a:endParaRPr lang="es-CO" dirty="0"/>
          </a:p>
          <a:p>
            <a:r>
              <a:rPr lang="es-CO" sz="4000" dirty="0" smtClean="0">
                <a:solidFill>
                  <a:srgbClr val="FF0000"/>
                </a:solidFill>
              </a:rPr>
              <a:t>Atributos</a:t>
            </a:r>
            <a:endParaRPr lang="es-CO" sz="4000" dirty="0">
              <a:solidFill>
                <a:srgbClr val="FF0000"/>
              </a:solidFill>
            </a:endParaRPr>
          </a:p>
          <a:p>
            <a:r>
              <a:rPr lang="es-CO" dirty="0" smtClean="0"/>
              <a:t>	</a:t>
            </a:r>
            <a:r>
              <a:rPr lang="es-CO" sz="3600" dirty="0" smtClean="0"/>
              <a:t>Adjetivos-características</a:t>
            </a:r>
          </a:p>
          <a:p>
            <a:endParaRPr lang="es-CO" dirty="0"/>
          </a:p>
          <a:p>
            <a:r>
              <a:rPr lang="es-CO" sz="4000" dirty="0" smtClean="0">
                <a:solidFill>
                  <a:srgbClr val="0070C0"/>
                </a:solidFill>
              </a:rPr>
              <a:t>Métodos</a:t>
            </a:r>
            <a:endParaRPr lang="es-CO" dirty="0" smtClean="0">
              <a:solidFill>
                <a:srgbClr val="0070C0"/>
              </a:solidFill>
            </a:endParaRPr>
          </a:p>
          <a:p>
            <a:r>
              <a:rPr lang="es-CO" dirty="0" smtClean="0"/>
              <a:t>	</a:t>
            </a:r>
            <a:r>
              <a:rPr lang="es-CO" sz="3600" dirty="0" smtClean="0"/>
              <a:t>Verbos - Acciones</a:t>
            </a:r>
            <a:endParaRPr lang="es-CO" sz="3600" dirty="0"/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6599582" y="4863548"/>
            <a:ext cx="5011205" cy="1985586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/>
              <a:t>También llamado:</a:t>
            </a:r>
          </a:p>
          <a:p>
            <a:r>
              <a:rPr lang="es-CO" dirty="0" smtClean="0"/>
              <a:t>	-Interfaz</a:t>
            </a:r>
          </a:p>
          <a:p>
            <a:r>
              <a:rPr lang="es-CO" dirty="0" smtClean="0"/>
              <a:t>	-Esqueleto</a:t>
            </a:r>
            <a:endParaRPr lang="es-CO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5" name="Marcador de texto 3"/>
          <p:cNvSpPr txBox="1">
            <a:spLocks/>
          </p:cNvSpPr>
          <p:nvPr/>
        </p:nvSpPr>
        <p:spPr>
          <a:xfrm>
            <a:off x="7474226" y="708326"/>
            <a:ext cx="4477343" cy="36383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8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rgbClr val="FFFF00"/>
                </a:solidFill>
              </a:rPr>
              <a:t>Perro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__</a:t>
            </a:r>
            <a:r>
              <a:rPr lang="es-CO" sz="2800" dirty="0" err="1" smtClean="0">
                <a:solidFill>
                  <a:schemeClr val="bg1"/>
                </a:solidFill>
              </a:rPr>
              <a:t>init</a:t>
            </a:r>
            <a:r>
              <a:rPr lang="es-CO" sz="2800" dirty="0" smtClean="0">
                <a:solidFill>
                  <a:schemeClr val="bg1"/>
                </a:solidFill>
              </a:rPr>
              <a:t>__(</a:t>
            </a:r>
            <a:r>
              <a:rPr lang="es-CO" sz="2800" dirty="0" err="1" smtClean="0">
                <a:solidFill>
                  <a:schemeClr val="bg1"/>
                </a:solidFill>
              </a:rPr>
              <a:t>self</a:t>
            </a:r>
            <a:r>
              <a:rPr lang="es-CO" sz="2800" dirty="0" smtClean="0">
                <a:solidFill>
                  <a:schemeClr val="bg1"/>
                </a:solidFill>
              </a:rPr>
              <a:t>, nombre):</a:t>
            </a:r>
          </a:p>
          <a:p>
            <a:r>
              <a:rPr lang="es-CO" sz="2800" dirty="0">
                <a:solidFill>
                  <a:schemeClr val="bg1"/>
                </a:solidFill>
              </a:rPr>
              <a:t> </a:t>
            </a:r>
            <a:r>
              <a:rPr lang="es-CO" sz="2800" dirty="0" smtClean="0">
                <a:solidFill>
                  <a:schemeClr val="bg1"/>
                </a:solidFill>
              </a:rPr>
              <a:t>       </a:t>
            </a:r>
            <a:r>
              <a:rPr lang="es-CO" sz="2800" dirty="0" err="1" smtClean="0">
                <a:solidFill>
                  <a:srgbClr val="FF0000"/>
                </a:solidFill>
              </a:rPr>
              <a:t>self.nombre</a:t>
            </a:r>
            <a:r>
              <a:rPr lang="es-CO" sz="2800" dirty="0" smtClean="0">
                <a:solidFill>
                  <a:srgbClr val="FF0000"/>
                </a:solidFill>
              </a:rPr>
              <a:t> = </a:t>
            </a:r>
            <a:r>
              <a:rPr lang="es-CO" sz="2800" dirty="0" err="1" smtClean="0">
                <a:solidFill>
                  <a:srgbClr val="FF0000"/>
                </a:solidFill>
              </a:rPr>
              <a:t>name</a:t>
            </a:r>
            <a:endParaRPr lang="es-CO" sz="2800" dirty="0" smtClean="0">
              <a:solidFill>
                <a:srgbClr val="FF0000"/>
              </a:solidFill>
            </a:endParaRPr>
          </a:p>
          <a:p>
            <a:r>
              <a:rPr lang="es-CO" sz="2800" dirty="0">
                <a:solidFill>
                  <a:srgbClr val="FF0000"/>
                </a:solidFill>
              </a:rPr>
              <a:t> </a:t>
            </a:r>
            <a:r>
              <a:rPr lang="es-CO" sz="2800" dirty="0" smtClean="0">
                <a:solidFill>
                  <a:srgbClr val="FF0000"/>
                </a:solidFill>
              </a:rPr>
              <a:t>       </a:t>
            </a:r>
            <a:r>
              <a:rPr lang="es-CO" sz="2800" dirty="0" err="1" smtClean="0">
                <a:solidFill>
                  <a:srgbClr val="FF0000"/>
                </a:solidFill>
              </a:rPr>
              <a:t>self.color</a:t>
            </a:r>
            <a:r>
              <a:rPr lang="es-CO" sz="2800" dirty="0" smtClean="0">
                <a:solidFill>
                  <a:srgbClr val="FF0000"/>
                </a:solidFill>
              </a:rPr>
              <a:t> = “Blanco”</a:t>
            </a:r>
          </a:p>
          <a:p>
            <a:endParaRPr lang="es-CO" sz="1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2800" dirty="0" err="1" smtClean="0">
                <a:solidFill>
                  <a:srgbClr val="00B0F0"/>
                </a:solidFill>
              </a:rPr>
              <a:t>def</a:t>
            </a:r>
            <a:r>
              <a:rPr lang="es-CO" sz="2800" dirty="0" smtClean="0">
                <a:solidFill>
                  <a:srgbClr val="00B0F0"/>
                </a:solidFill>
              </a:rPr>
              <a:t> ladrar():</a:t>
            </a:r>
          </a:p>
          <a:p>
            <a:r>
              <a:rPr lang="es-CO" sz="2800" dirty="0" smtClean="0">
                <a:solidFill>
                  <a:srgbClr val="00B0F0"/>
                </a:solidFill>
              </a:rPr>
              <a:t>        </a:t>
            </a:r>
            <a:r>
              <a:rPr lang="es-CO" sz="2800" dirty="0" err="1" smtClean="0">
                <a:solidFill>
                  <a:srgbClr val="00B0F0"/>
                </a:solidFill>
              </a:rPr>
              <a:t>print</a:t>
            </a:r>
            <a:r>
              <a:rPr lang="es-CO" sz="2800" dirty="0" smtClean="0">
                <a:solidFill>
                  <a:srgbClr val="00B0F0"/>
                </a:solidFill>
              </a:rPr>
              <a:t>(“Guau Guau!”)</a:t>
            </a:r>
            <a:endParaRPr lang="es-CO" sz="24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8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78054" y="1447293"/>
            <a:ext cx="6787088" cy="725905"/>
          </a:xfrm>
        </p:spPr>
        <p:txBody>
          <a:bodyPr>
            <a:noAutofit/>
          </a:bodyPr>
          <a:lstStyle/>
          <a:p>
            <a:r>
              <a:rPr lang="es-CO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Sigamos!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716379" y="3850105"/>
            <a:ext cx="6665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 smtClean="0">
                <a:solidFill>
                  <a:srgbClr val="0070C0"/>
                </a:solidFill>
              </a:rPr>
              <a:t>4 pilares de la OOP</a:t>
            </a:r>
            <a:endParaRPr lang="es-ES" sz="6000" dirty="0">
              <a:solidFill>
                <a:srgbClr val="0070C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212" y="2027935"/>
            <a:ext cx="4127666" cy="2823636"/>
          </a:xfrm>
        </p:spPr>
        <p:txBody>
          <a:bodyPr>
            <a:normAutofit/>
          </a:bodyPr>
          <a:lstStyle/>
          <a:p>
            <a:r>
              <a:rPr lang="es-CO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pilares </a:t>
            </a:r>
            <a:br>
              <a:rPr lang="es-CO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O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OOP</a:t>
            </a:r>
            <a:endParaRPr lang="es-CO" sz="6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Resultado de imagen para 4 colum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7" name="Picture 3" descr="C:\Users\Nicolás Táutiva\Desktop\descarg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t="4573" r="7002" b="11590"/>
          <a:stretch/>
        </p:blipFill>
        <p:spPr bwMode="auto">
          <a:xfrm>
            <a:off x="4283240" y="6992"/>
            <a:ext cx="7050505" cy="686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693531" y="635826"/>
            <a:ext cx="2146492" cy="1207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600" b="1" i="1" dirty="0" smtClean="0">
                <a:solidFill>
                  <a:srgbClr val="FF0000"/>
                </a:solidFill>
              </a:rPr>
              <a:t>OOP</a:t>
            </a:r>
            <a:endParaRPr lang="es-CO" sz="6600" b="1" i="1" dirty="0">
              <a:solidFill>
                <a:srgbClr val="FF0000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 rot="16200000">
            <a:off x="3972596" y="3856979"/>
            <a:ext cx="3535613" cy="74022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/>
              <a:t>Abstracción</a:t>
            </a:r>
            <a:endParaRPr lang="es-CO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 rot="16200000">
            <a:off x="5076242" y="3672151"/>
            <a:ext cx="4085892" cy="7963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/>
              <a:t>Encapsulamiento</a:t>
            </a:r>
            <a:endParaRPr lang="es-CO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 rot="16200000">
            <a:off x="7255071" y="4148690"/>
            <a:ext cx="2438900" cy="7310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/>
              <a:t>Herencia</a:t>
            </a:r>
            <a:endParaRPr lang="es-CO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 rot="16200000">
            <a:off x="8140784" y="3799544"/>
            <a:ext cx="3309758" cy="855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/>
              <a:t>Polimorfismo</a:t>
            </a:r>
            <a:endParaRPr lang="es-CO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2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737" y="248146"/>
            <a:ext cx="10515600" cy="942026"/>
          </a:xfrm>
        </p:spPr>
        <p:txBody>
          <a:bodyPr>
            <a:normAutofit/>
          </a:bodyPr>
          <a:lstStyle/>
          <a:p>
            <a:r>
              <a:rPr lang="es-CO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pilares de la OOP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53612" y="1823689"/>
            <a:ext cx="11120092" cy="4925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3600" dirty="0" smtClean="0">
                <a:solidFill>
                  <a:srgbClr val="FF0000"/>
                </a:solidFill>
              </a:rPr>
              <a:t>¿Qué son?</a:t>
            </a:r>
          </a:p>
          <a:p>
            <a:pPr marL="0" indent="0">
              <a:buNone/>
            </a:pPr>
            <a:r>
              <a:rPr lang="es-CO" sz="3600" dirty="0" smtClean="0"/>
              <a:t>Son 4 conceptos que resumen la forma correcta de trabajar la OOP</a:t>
            </a:r>
          </a:p>
          <a:p>
            <a:pPr marL="0" indent="0">
              <a:buNone/>
            </a:pPr>
            <a:endParaRPr lang="es-CO" sz="3600" dirty="0" smtClean="0"/>
          </a:p>
          <a:p>
            <a:pPr marL="0" indent="0">
              <a:buNone/>
            </a:pPr>
            <a:r>
              <a:rPr lang="es-CO" sz="3600" dirty="0" smtClean="0">
                <a:solidFill>
                  <a:srgbClr val="FF0000"/>
                </a:solidFill>
              </a:rPr>
              <a:t>¿Para qué sirven?</a:t>
            </a:r>
          </a:p>
          <a:p>
            <a:pPr marL="0" indent="0">
              <a:buNone/>
            </a:pPr>
            <a:r>
              <a:rPr lang="es-CO" sz="3600" dirty="0" smtClean="0"/>
              <a:t>Dan guía al momento de trabajar con la OOP</a:t>
            </a:r>
            <a:endParaRPr lang="es-CO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300" y="-13490"/>
            <a:ext cx="9685784" cy="1019562"/>
          </a:xfrm>
        </p:spPr>
        <p:txBody>
          <a:bodyPr>
            <a:norm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Abstracción - </a:t>
            </a:r>
            <a:r>
              <a:rPr lang="es-CO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Abstraction</a:t>
            </a:r>
            <a:endParaRPr lang="es-CO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s://media.zigcdn.com/media/model/2018/Jan/kawasaki-vulcan-s-right-view_600x3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1794" r="7927"/>
          <a:stretch/>
        </p:blipFill>
        <p:spPr bwMode="auto">
          <a:xfrm>
            <a:off x="3451295" y="2037366"/>
            <a:ext cx="7753733" cy="44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1007042" y="1896315"/>
            <a:ext cx="5970700" cy="1032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>
                <a:solidFill>
                  <a:schemeClr val="tx1"/>
                </a:solidFill>
              </a:rPr>
              <a:t>Cree una </a:t>
            </a:r>
            <a:r>
              <a:rPr lang="es-CO" sz="3200" i="1" dirty="0" err="1" smtClean="0">
                <a:solidFill>
                  <a:schemeClr val="tx1"/>
                </a:solidFill>
              </a:rPr>
              <a:t>class</a:t>
            </a:r>
            <a:r>
              <a:rPr lang="es-CO" sz="3200" dirty="0" smtClean="0">
                <a:solidFill>
                  <a:schemeClr val="tx1"/>
                </a:solidFill>
              </a:rPr>
              <a:t> solo con la interfaz para este objeto:</a:t>
            </a:r>
            <a:endParaRPr lang="es-CO" sz="3200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3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685784" cy="913990"/>
          </a:xfrm>
        </p:spPr>
        <p:txBody>
          <a:bodyPr>
            <a:norm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Abstracción - </a:t>
            </a:r>
            <a:r>
              <a:rPr lang="es-CO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Abstraction</a:t>
            </a:r>
            <a:endParaRPr lang="es-CO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62276" y="1190173"/>
            <a:ext cx="7373256" cy="3396342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tx1"/>
                </a:solidFill>
              </a:rPr>
              <a:t>Es</a:t>
            </a:r>
            <a:r>
              <a:rPr lang="en-US" sz="3200" dirty="0" smtClean="0">
                <a:solidFill>
                  <a:schemeClr val="tx1"/>
                </a:solidFill>
              </a:rPr>
              <a:t> el </a:t>
            </a:r>
            <a:r>
              <a:rPr lang="en-US" sz="3200" dirty="0" err="1" smtClean="0">
                <a:solidFill>
                  <a:schemeClr val="tx1"/>
                </a:solidFill>
              </a:rPr>
              <a:t>proceso</a:t>
            </a:r>
            <a:r>
              <a:rPr lang="en-US" sz="3200" dirty="0" smtClean="0">
                <a:solidFill>
                  <a:schemeClr val="tx1"/>
                </a:solidFill>
              </a:rPr>
              <a:t> de </a:t>
            </a:r>
            <a:r>
              <a:rPr lang="en-US" sz="3200" dirty="0" err="1" smtClean="0">
                <a:solidFill>
                  <a:schemeClr val="tx1"/>
                </a:solidFill>
              </a:rPr>
              <a:t>describir</a:t>
            </a:r>
            <a:r>
              <a:rPr lang="en-US" sz="3200" dirty="0" smtClean="0">
                <a:solidFill>
                  <a:schemeClr val="tx1"/>
                </a:solidFill>
              </a:rPr>
              <a:t> las </a:t>
            </a:r>
            <a:r>
              <a:rPr lang="en-US" sz="3200" dirty="0" err="1" smtClean="0">
                <a:solidFill>
                  <a:schemeClr val="tx1"/>
                </a:solidFill>
              </a:rPr>
              <a:t>características</a:t>
            </a:r>
            <a:r>
              <a:rPr lang="en-US" sz="3200" dirty="0" smtClean="0">
                <a:solidFill>
                  <a:schemeClr val="tx1"/>
                </a:solidFill>
              </a:rPr>
              <a:t> y </a:t>
            </a:r>
            <a:r>
              <a:rPr lang="en-US" sz="3200" dirty="0" err="1" smtClean="0">
                <a:solidFill>
                  <a:schemeClr val="tx1"/>
                </a:solidFill>
              </a:rPr>
              <a:t>acciones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esenciales</a:t>
            </a:r>
            <a:r>
              <a:rPr lang="en-US" sz="3200" dirty="0" smtClean="0">
                <a:solidFill>
                  <a:schemeClr val="tx1"/>
                </a:solidFill>
              </a:rPr>
              <a:t> de un </a:t>
            </a:r>
            <a:r>
              <a:rPr lang="en-US" sz="3200" dirty="0" err="1" smtClean="0">
                <a:solidFill>
                  <a:schemeClr val="tx1"/>
                </a:solidFill>
              </a:rPr>
              <a:t>objeto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Se </a:t>
            </a:r>
            <a:r>
              <a:rPr lang="en-US" sz="3200" dirty="0" err="1" smtClean="0">
                <a:solidFill>
                  <a:schemeClr val="tx1"/>
                </a:solidFill>
              </a:rPr>
              <a:t>esconden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aquellas</a:t>
            </a:r>
            <a:r>
              <a:rPr lang="en-US" sz="3200" dirty="0" smtClean="0">
                <a:solidFill>
                  <a:schemeClr val="tx1"/>
                </a:solidFill>
              </a:rPr>
              <a:t> no </a:t>
            </a:r>
            <a:r>
              <a:rPr lang="en-US" sz="3200" dirty="0" err="1" smtClean="0">
                <a:solidFill>
                  <a:schemeClr val="tx1"/>
                </a:solidFill>
              </a:rPr>
              <a:t>esenciales</a:t>
            </a:r>
            <a:endParaRPr lang="en-US" sz="32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sz="3200" dirty="0" err="1" smtClean="0">
                <a:solidFill>
                  <a:schemeClr val="tx1"/>
                </a:solidFill>
              </a:rPr>
              <a:t>Hablamos</a:t>
            </a:r>
            <a:r>
              <a:rPr lang="en-US" sz="3200" dirty="0" smtClean="0">
                <a:solidFill>
                  <a:schemeClr val="tx1"/>
                </a:solidFill>
              </a:rPr>
              <a:t> de </a:t>
            </a:r>
            <a:r>
              <a:rPr lang="en-US" sz="3200" i="1" u="sng" dirty="0" err="1" smtClean="0">
                <a:solidFill>
                  <a:schemeClr val="tx1"/>
                </a:solidFill>
              </a:rPr>
              <a:t>Capas</a:t>
            </a:r>
            <a:r>
              <a:rPr lang="en-US" sz="3200" i="1" u="sng" dirty="0" smtClean="0">
                <a:solidFill>
                  <a:schemeClr val="tx1"/>
                </a:solidFill>
              </a:rPr>
              <a:t> de </a:t>
            </a:r>
            <a:r>
              <a:rPr lang="en-US" sz="3200" i="1" u="sng" dirty="0" err="1">
                <a:solidFill>
                  <a:schemeClr val="tx1"/>
                </a:solidFill>
              </a:rPr>
              <a:t>A</a:t>
            </a:r>
            <a:r>
              <a:rPr lang="en-US" sz="3200" i="1" u="sng" dirty="0" err="1" smtClean="0">
                <a:solidFill>
                  <a:schemeClr val="tx1"/>
                </a:solidFill>
              </a:rPr>
              <a:t>bstracción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</a:p>
          <a:p>
            <a:endParaRPr lang="en-US" sz="3200" dirty="0" smtClean="0">
              <a:solidFill>
                <a:schemeClr val="tx1"/>
              </a:solidFill>
            </a:endParaRPr>
          </a:p>
        </p:txBody>
      </p:sp>
      <p:pic>
        <p:nvPicPr>
          <p:cNvPr id="1028" name="Picture 4" descr="https://media.zigcdn.com/media/model/2018/Jan/kawasaki-vulcan-s-right-view_600x3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1794" r="7927"/>
          <a:stretch/>
        </p:blipFill>
        <p:spPr bwMode="auto">
          <a:xfrm>
            <a:off x="7380791" y="2151010"/>
            <a:ext cx="3739128" cy="21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7" name="Marcador de texto 2"/>
          <p:cNvSpPr txBox="1">
            <a:spLocks/>
          </p:cNvSpPr>
          <p:nvPr/>
        </p:nvSpPr>
        <p:spPr>
          <a:xfrm>
            <a:off x="562276" y="5138882"/>
            <a:ext cx="11353953" cy="1603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</a:rPr>
              <a:t>¿Para </a:t>
            </a:r>
            <a:r>
              <a:rPr lang="en-US" sz="3200" dirty="0" err="1" smtClean="0">
                <a:solidFill>
                  <a:srgbClr val="FF0000"/>
                </a:solidFill>
              </a:rPr>
              <a:t>qué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Reduce </a:t>
            </a:r>
            <a:r>
              <a:rPr lang="en-US" sz="3200" dirty="0" err="1" smtClean="0">
                <a:solidFill>
                  <a:schemeClr val="tx1"/>
                </a:solidFill>
              </a:rPr>
              <a:t>complejidad</a:t>
            </a:r>
            <a:r>
              <a:rPr lang="en-US" sz="3200" dirty="0" smtClean="0">
                <a:solidFill>
                  <a:schemeClr val="tx1"/>
                </a:solidFill>
              </a:rPr>
              <a:t> del </a:t>
            </a:r>
            <a:r>
              <a:rPr lang="en-US" sz="3200" dirty="0" err="1" smtClean="0">
                <a:solidFill>
                  <a:schemeClr val="tx1"/>
                </a:solidFill>
              </a:rPr>
              <a:t>código</a:t>
            </a:r>
            <a:r>
              <a:rPr lang="en-US" sz="3200" dirty="0" smtClean="0">
                <a:solidFill>
                  <a:schemeClr val="tx1"/>
                </a:solidFill>
              </a:rPr>
              <a:t> y </a:t>
            </a:r>
            <a:r>
              <a:rPr lang="en-US" sz="3200" dirty="0" err="1" smtClean="0">
                <a:solidFill>
                  <a:schemeClr val="tx1"/>
                </a:solidFill>
              </a:rPr>
              <a:t>hace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fácil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su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escritura</a:t>
            </a:r>
            <a:r>
              <a:rPr lang="en-US" sz="3200" dirty="0" smtClean="0">
                <a:solidFill>
                  <a:schemeClr val="tx1"/>
                </a:solidFill>
              </a:rPr>
              <a:t> y </a:t>
            </a:r>
            <a:r>
              <a:rPr lang="en-US" sz="3200" dirty="0" err="1" smtClean="0">
                <a:solidFill>
                  <a:schemeClr val="tx1"/>
                </a:solidFill>
              </a:rPr>
              <a:t>lectura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48145"/>
            <a:ext cx="8783782" cy="695200"/>
          </a:xfrm>
        </p:spPr>
        <p:txBody>
          <a:bodyPr>
            <a:normAutofit fontScale="90000"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</a:t>
            </a: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manejará este taller?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58811" y="1505620"/>
            <a:ext cx="10515600" cy="4706496"/>
          </a:xfrm>
        </p:spPr>
        <p:txBody>
          <a:bodyPr>
            <a:noAutofit/>
          </a:bodyPr>
          <a:lstStyle/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200" dirty="0">
                <a:solidFill>
                  <a:schemeClr val="tx1"/>
                </a:solidFill>
              </a:rPr>
              <a:t>Presentar el </a:t>
            </a:r>
            <a:r>
              <a:rPr lang="es-CO" sz="3200" dirty="0" smtClean="0">
                <a:solidFill>
                  <a:schemeClr val="tx1"/>
                </a:solidFill>
              </a:rPr>
              <a:t>tema.  Paso a paso.</a:t>
            </a:r>
          </a:p>
          <a:p>
            <a:pPr>
              <a:lnSpc>
                <a:spcPct val="100000"/>
              </a:lnSpc>
            </a:pPr>
            <a:endParaRPr lang="es-CO" sz="3200" dirty="0" smtClean="0">
              <a:solidFill>
                <a:schemeClr val="tx1"/>
              </a:solidFill>
            </a:endParaRP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200" dirty="0" smtClean="0">
                <a:solidFill>
                  <a:schemeClr val="tx1"/>
                </a:solidFill>
              </a:rPr>
              <a:t>Practicar</a:t>
            </a:r>
            <a:r>
              <a:rPr lang="es-CO" sz="3200" dirty="0">
                <a:solidFill>
                  <a:schemeClr val="tx1"/>
                </a:solidFill>
              </a:rPr>
              <a:t>.  Ejercicios dirigidos y </a:t>
            </a:r>
            <a:r>
              <a:rPr lang="es-CO" sz="3200" dirty="0" smtClean="0">
                <a:solidFill>
                  <a:schemeClr val="tx1"/>
                </a:solidFill>
              </a:rPr>
              <a:t>retos.</a:t>
            </a:r>
          </a:p>
          <a:p>
            <a:pPr>
              <a:lnSpc>
                <a:spcPct val="100000"/>
              </a:lnSpc>
            </a:pPr>
            <a:endParaRPr lang="es-CO" sz="3200" dirty="0">
              <a:solidFill>
                <a:schemeClr val="tx1"/>
              </a:solidFill>
            </a:endParaRP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200" dirty="0" smtClean="0">
                <a:solidFill>
                  <a:schemeClr val="tx1"/>
                </a:solidFill>
              </a:rPr>
              <a:t>Producir</a:t>
            </a:r>
            <a:r>
              <a:rPr lang="es-CO" sz="3200" dirty="0">
                <a:solidFill>
                  <a:schemeClr val="tx1"/>
                </a:solidFill>
              </a:rPr>
              <a:t>.  Aplicar todo el conocimiento adquirido a un ejercicio final</a:t>
            </a: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CO" sz="32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7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703014" cy="886886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Encapsulamiento</a:t>
            </a:r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</a:t>
            </a:r>
            <a:r>
              <a:rPr lang="es-CO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Encapsulation</a:t>
            </a:r>
            <a:endParaRPr lang="es-CO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148307" y="1597998"/>
            <a:ext cx="5898550" cy="4991488"/>
          </a:xfrm>
        </p:spPr>
        <p:txBody>
          <a:bodyPr>
            <a:noAutofit/>
          </a:bodyPr>
          <a:lstStyle/>
          <a:p>
            <a:r>
              <a:rPr lang="es-CO" sz="3200" dirty="0" smtClean="0">
                <a:solidFill>
                  <a:schemeClr val="tx1"/>
                </a:solidFill>
              </a:rPr>
              <a:t>Primero apliquemos la abstracción.  Hagamos una interfaz sencilla de un ATM.</a:t>
            </a:r>
          </a:p>
          <a:p>
            <a:endParaRPr lang="es-CO" sz="3200" dirty="0">
              <a:solidFill>
                <a:schemeClr val="tx1"/>
              </a:solidFill>
            </a:endParaRPr>
          </a:p>
          <a:p>
            <a:r>
              <a:rPr lang="es-CO" sz="3200" dirty="0" smtClean="0">
                <a:solidFill>
                  <a:schemeClr val="tx1"/>
                </a:solidFill>
              </a:rPr>
              <a:t>Ahora vamos a hacer la lógica detrás de uno de los métodos.</a:t>
            </a:r>
          </a:p>
          <a:p>
            <a:endParaRPr lang="es-CO" sz="3200" dirty="0">
              <a:solidFill>
                <a:schemeClr val="tx1"/>
              </a:solidFill>
            </a:endParaRPr>
          </a:p>
          <a:p>
            <a:r>
              <a:rPr lang="es-CO" sz="3200" dirty="0" smtClean="0">
                <a:solidFill>
                  <a:schemeClr val="tx1"/>
                </a:solidFill>
              </a:rPr>
              <a:t>Eso que acaban de hacer, es el encapsulamiento.</a:t>
            </a:r>
            <a:endParaRPr lang="es-CO" sz="3200" dirty="0">
              <a:solidFill>
                <a:schemeClr val="tx1"/>
              </a:solidFill>
            </a:endParaRPr>
          </a:p>
        </p:txBody>
      </p:sp>
      <p:pic>
        <p:nvPicPr>
          <p:cNvPr id="1030" name="Picture 6" descr="http://i2.cdn.turner.com/money/dam/assets/170221115653-banks-atm-fees-780x4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 r="12817"/>
          <a:stretch/>
        </p:blipFill>
        <p:spPr bwMode="auto">
          <a:xfrm>
            <a:off x="288756" y="1527772"/>
            <a:ext cx="5510463" cy="4169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6148499" cy="934100"/>
          </a:xfrm>
        </p:spPr>
        <p:txBody>
          <a:bodyPr>
            <a:norm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Encapsulamiento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80304" y="931213"/>
            <a:ext cx="6089867" cy="2198353"/>
          </a:xfrm>
        </p:spPr>
        <p:txBody>
          <a:bodyPr/>
          <a:lstStyle/>
          <a:p>
            <a:r>
              <a:rPr lang="es-CO" sz="3200" dirty="0" smtClean="0">
                <a:solidFill>
                  <a:schemeClr val="tx1"/>
                </a:solidFill>
              </a:rPr>
              <a:t>1.  Es el conjunto de acciones que se hacen dentro de las capas de abstracción para obtener un determinado resultado.</a:t>
            </a:r>
          </a:p>
          <a:p>
            <a:endParaRPr lang="es-CO" dirty="0"/>
          </a:p>
        </p:txBody>
      </p:sp>
      <p:pic>
        <p:nvPicPr>
          <p:cNvPr id="3074" name="Picture 2" descr="https://lh3.googleusercontent.com/VFI-5wCBY-eqN16-6hnKDDjDUL6hQZ8XX2TEWGTSp6Zu8RAhZhzLQNENnFWYHGnpOw=h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499" y="856801"/>
            <a:ext cx="5785493" cy="361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texto 3"/>
          <p:cNvSpPr txBox="1">
            <a:spLocks/>
          </p:cNvSpPr>
          <p:nvPr/>
        </p:nvSpPr>
        <p:spPr>
          <a:xfrm>
            <a:off x="871267" y="2904800"/>
            <a:ext cx="4108360" cy="17901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&gt;&gt;</a:t>
            </a:r>
            <a:r>
              <a:rPr lang="es-CO" sz="3200" dirty="0" err="1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ist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= [1, 2, 3, 4]</a:t>
            </a:r>
          </a:p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&gt;&gt;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len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list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4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32206" r="73176" b="40884"/>
          <a:stretch/>
        </p:blipFill>
        <p:spPr bwMode="auto">
          <a:xfrm>
            <a:off x="193301" y="2831465"/>
            <a:ext cx="9312596" cy="399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6148499" cy="847791"/>
          </a:xfrm>
        </p:spPr>
        <p:txBody>
          <a:bodyPr>
            <a:norm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Encapsulamiento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0" y="847790"/>
            <a:ext cx="7503886" cy="3912895"/>
          </a:xfrm>
        </p:spPr>
        <p:txBody>
          <a:bodyPr>
            <a:noAutofit/>
          </a:bodyPr>
          <a:lstStyle/>
          <a:p>
            <a:r>
              <a:rPr lang="es-CO" sz="3200" dirty="0" smtClean="0">
                <a:solidFill>
                  <a:schemeClr val="tx1"/>
                </a:solidFill>
              </a:rPr>
              <a:t>2.  Es la capacidad de ‘esconder’ los datos dentro de la clase.</a:t>
            </a:r>
          </a:p>
          <a:p>
            <a:r>
              <a:rPr lang="es-CO" sz="3200" dirty="0">
                <a:solidFill>
                  <a:schemeClr val="tx1"/>
                </a:solidFill>
              </a:rPr>
              <a:t>No es esconder, es restringir el acceso.</a:t>
            </a:r>
          </a:p>
          <a:p>
            <a:endParaRPr lang="es-CO" sz="1400" dirty="0" smtClean="0">
              <a:solidFill>
                <a:schemeClr val="tx1"/>
              </a:solidFill>
            </a:endParaRPr>
          </a:p>
          <a:p>
            <a:r>
              <a:rPr lang="es-CO" sz="3200" i="1" dirty="0" smtClean="0">
                <a:solidFill>
                  <a:schemeClr val="tx1"/>
                </a:solidFill>
              </a:rPr>
              <a:t>Black </a:t>
            </a:r>
            <a:r>
              <a:rPr lang="es-CO" sz="3200" i="1" dirty="0" err="1" smtClean="0">
                <a:solidFill>
                  <a:schemeClr val="tx1"/>
                </a:solidFill>
              </a:rPr>
              <a:t>boxing</a:t>
            </a:r>
            <a:endParaRPr lang="es-CO" sz="3200" i="1" dirty="0" smtClean="0">
              <a:solidFill>
                <a:schemeClr val="tx1"/>
              </a:solidFill>
            </a:endParaRPr>
          </a:p>
          <a:p>
            <a:endParaRPr lang="es-CO" sz="1200" dirty="0" smtClean="0">
              <a:solidFill>
                <a:schemeClr val="tx1"/>
              </a:solidFill>
            </a:endParaRPr>
          </a:p>
          <a:p>
            <a:r>
              <a:rPr lang="es-CO" sz="3200" dirty="0" smtClean="0">
                <a:solidFill>
                  <a:schemeClr val="tx1"/>
                </a:solidFill>
              </a:rPr>
              <a:t>No permitir acceso desde fuera de la clase</a:t>
            </a:r>
            <a:endParaRPr lang="es-CO" sz="320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lh3.googleusercontent.com/VFI-5wCBY-eqN16-6hnKDDjDUL6hQZ8XX2TEWGTSp6Zu8RAhZhzLQNENnFWYHGnpOw=h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093" y="417692"/>
            <a:ext cx="4838906" cy="302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texto 3"/>
          <p:cNvSpPr txBox="1">
            <a:spLocks/>
          </p:cNvSpPr>
          <p:nvPr/>
        </p:nvSpPr>
        <p:spPr>
          <a:xfrm>
            <a:off x="206062" y="4275787"/>
            <a:ext cx="6581103" cy="240834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BankAccount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balance = 100         # público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_balance </a:t>
            </a:r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= 100	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   </a:t>
            </a:r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# 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protegido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__balance = 100</a:t>
            </a:r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  # privado</a:t>
            </a:r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6993227" y="5190783"/>
            <a:ext cx="4853293" cy="938506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/>
              <a:t>Lo veremos con más detalle en Herencia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0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serscontent2.emaze.com/images/caad459b-f3cd-47e1-862d-5493fcdcad8a/1667e8730a80a7881ede18de666ec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64" y="225419"/>
            <a:ext cx="4783131" cy="319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479"/>
            <a:ext cx="6569413" cy="862506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Herencia</a:t>
            </a:r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</a:t>
            </a:r>
            <a:r>
              <a:rPr lang="es-CO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Inheritance</a:t>
            </a:r>
            <a:endParaRPr lang="es-CO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81254" y="885951"/>
            <a:ext cx="6476110" cy="1564597"/>
          </a:xfrm>
        </p:spPr>
        <p:txBody>
          <a:bodyPr>
            <a:noAutofit/>
          </a:bodyPr>
          <a:lstStyle/>
          <a:p>
            <a:r>
              <a:rPr lang="es-CO" sz="3200" dirty="0" smtClean="0">
                <a:solidFill>
                  <a:schemeClr val="tx1"/>
                </a:solidFill>
              </a:rPr>
              <a:t>Las características del padre, las van a tener los hijos.</a:t>
            </a:r>
          </a:p>
          <a:p>
            <a:endParaRPr lang="es-CO" sz="2000" dirty="0" smtClean="0">
              <a:solidFill>
                <a:schemeClr val="tx1"/>
              </a:solidFill>
            </a:endParaRPr>
          </a:p>
          <a:p>
            <a:r>
              <a:rPr lang="es-CO" sz="3200" dirty="0" smtClean="0">
                <a:solidFill>
                  <a:schemeClr val="tx1"/>
                </a:solidFill>
              </a:rPr>
              <a:t>Términos a usar:</a:t>
            </a:r>
            <a:endParaRPr lang="es-CO" sz="3200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46734" y="3106977"/>
            <a:ext cx="2525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Clase Padre</a:t>
            </a:r>
            <a:endParaRPr lang="es-ES" sz="3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860901" y="3125772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Clase Hijo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146734" y="4891397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/>
              <a:t>Super</a:t>
            </a:r>
            <a:r>
              <a:rPr lang="es-ES" sz="3200" dirty="0" smtClean="0"/>
              <a:t> </a:t>
            </a:r>
            <a:r>
              <a:rPr lang="es-ES" sz="3200" dirty="0" err="1" smtClean="0"/>
              <a:t>Class</a:t>
            </a:r>
            <a:endParaRPr lang="es-ES" sz="3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860901" y="4871426"/>
            <a:ext cx="171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Sub </a:t>
            </a:r>
            <a:r>
              <a:rPr lang="es-ES" sz="3200" dirty="0" err="1" smtClean="0"/>
              <a:t>Class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1146734" y="5789620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/>
              <a:t>Main</a:t>
            </a:r>
            <a:r>
              <a:rPr lang="es-ES" sz="3200" dirty="0"/>
              <a:t> </a:t>
            </a:r>
            <a:r>
              <a:rPr lang="es-ES" sz="3200" dirty="0" err="1"/>
              <a:t>Class</a:t>
            </a:r>
            <a:endParaRPr lang="es-ES" sz="3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860901" y="5775106"/>
            <a:ext cx="2518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/>
              <a:t>Derived</a:t>
            </a:r>
            <a:r>
              <a:rPr lang="es-ES" sz="3200" dirty="0"/>
              <a:t> </a:t>
            </a:r>
            <a:r>
              <a:rPr lang="es-ES" sz="3200" dirty="0" err="1"/>
              <a:t>Class</a:t>
            </a:r>
            <a:endParaRPr lang="es-ES" sz="3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146734" y="3978314"/>
            <a:ext cx="2525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/>
              <a:t>Parent</a:t>
            </a:r>
            <a:r>
              <a:rPr lang="es-ES" sz="3200" dirty="0"/>
              <a:t> </a:t>
            </a:r>
            <a:r>
              <a:rPr lang="es-ES" sz="3200" dirty="0" err="1"/>
              <a:t>Class</a:t>
            </a:r>
            <a:endParaRPr lang="es-ES" sz="3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860901" y="3998599"/>
            <a:ext cx="254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/>
              <a:t>Child</a:t>
            </a:r>
            <a:r>
              <a:rPr lang="es-ES" sz="3200" dirty="0"/>
              <a:t> </a:t>
            </a:r>
            <a:r>
              <a:rPr lang="es-ES" sz="3200" dirty="0" err="1"/>
              <a:t>Class</a:t>
            </a:r>
            <a:endParaRPr lang="es-ES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8159" y="4539609"/>
            <a:ext cx="2756479" cy="20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0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479"/>
            <a:ext cx="6569413" cy="862506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Herencia</a:t>
            </a:r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</a:t>
            </a:r>
            <a:r>
              <a:rPr lang="es-CO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Inheritance</a:t>
            </a:r>
            <a:endParaRPr lang="es-CO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842001" y="438732"/>
            <a:ext cx="5585673" cy="617041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200" dirty="0" smtClean="0">
                <a:solidFill>
                  <a:srgbClr val="FFFF00"/>
                </a:solidFill>
              </a:rPr>
              <a:t>Padre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2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color_ojos</a:t>
            </a:r>
            <a:r>
              <a:rPr lang="es-CO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= ‘azul’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color_piel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= ‘blanco’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endParaRPr lang="es-CO" sz="3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200" dirty="0" smtClean="0">
                <a:solidFill>
                  <a:srgbClr val="00B0F0"/>
                </a:solidFill>
              </a:rPr>
              <a:t>Hijo</a:t>
            </a:r>
            <a:r>
              <a:rPr lang="es-CO" sz="3200" dirty="0" smtClean="0">
                <a:solidFill>
                  <a:srgbClr val="FFFF00"/>
                </a:solidFill>
              </a:rPr>
              <a:t>(Padre)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pass</a:t>
            </a:r>
            <a:endParaRPr lang="es-CO" sz="32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3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200" dirty="0" err="1" smtClean="0">
                <a:solidFill>
                  <a:srgbClr val="FF0000"/>
                </a:solidFill>
              </a:rPr>
              <a:t>nicolas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= </a:t>
            </a:r>
            <a:r>
              <a:rPr lang="es-CO" sz="3200" dirty="0" smtClean="0">
                <a:solidFill>
                  <a:srgbClr val="00B0F0"/>
                </a:solidFill>
              </a:rPr>
              <a:t>Hijo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()</a:t>
            </a:r>
          </a:p>
          <a:p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3200" dirty="0" err="1" smtClean="0">
                <a:solidFill>
                  <a:srgbClr val="FF0000"/>
                </a:solidFill>
              </a:rPr>
              <a:t>nicolas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s-CO" sz="32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color_ojos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sp>
        <p:nvSpPr>
          <p:cNvPr id="15" name="Título 4"/>
          <p:cNvSpPr txBox="1">
            <a:spLocks/>
          </p:cNvSpPr>
          <p:nvPr/>
        </p:nvSpPr>
        <p:spPr>
          <a:xfrm>
            <a:off x="715713" y="4211552"/>
            <a:ext cx="4410575" cy="2208035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600" dirty="0" smtClean="0"/>
              <a:t>Agreguemos un método en Padre y accedamos a él desde Hijo</a:t>
            </a:r>
            <a:endParaRPr lang="es-CO" sz="3600" dirty="0"/>
          </a:p>
        </p:txBody>
      </p:sp>
      <p:pic>
        <p:nvPicPr>
          <p:cNvPr id="1026" name="Picture 2" descr="Resultado de imagen para father and son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3" y="956547"/>
            <a:ext cx="3284787" cy="565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9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83336" y="1169952"/>
            <a:ext cx="11668258" cy="557857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s-CO" sz="3200" dirty="0" smtClean="0"/>
              <a:t>Cree su propia </a:t>
            </a:r>
            <a:r>
              <a:rPr lang="es-CO" sz="3200" i="1" dirty="0" err="1" smtClean="0"/>
              <a:t>class</a:t>
            </a:r>
            <a:r>
              <a:rPr lang="es-CO" sz="3200" dirty="0" smtClean="0"/>
              <a:t> de </a:t>
            </a:r>
            <a:r>
              <a:rPr lang="es-CO" sz="3200" i="1" dirty="0" smtClean="0"/>
              <a:t>Padre</a:t>
            </a:r>
            <a:r>
              <a:rPr lang="es-CO" sz="3200" dirty="0" smtClean="0"/>
              <a:t>, y otra para </a:t>
            </a:r>
            <a:r>
              <a:rPr lang="es-CO" sz="3200" i="1" dirty="0" smtClean="0"/>
              <a:t>Madre</a:t>
            </a:r>
            <a:r>
              <a:rPr lang="es-CO" sz="3200" dirty="0" smtClean="0"/>
              <a:t>.  Agregue 2 atributos diferentes a cada uno.</a:t>
            </a:r>
            <a:endParaRPr lang="es-CO" sz="3200" dirty="0"/>
          </a:p>
          <a:p>
            <a:pPr marL="457200" indent="-457200">
              <a:buAutoNum type="arabicPeriod"/>
            </a:pPr>
            <a:r>
              <a:rPr lang="es-CO" sz="3200" dirty="0" smtClean="0"/>
              <a:t>Cree una </a:t>
            </a:r>
            <a:r>
              <a:rPr lang="es-CO" sz="3200" i="1" dirty="0" err="1" smtClean="0"/>
              <a:t>class</a:t>
            </a:r>
            <a:r>
              <a:rPr lang="es-CO" sz="3200" dirty="0" smtClean="0"/>
              <a:t> </a:t>
            </a:r>
            <a:r>
              <a:rPr lang="es-CO" sz="3200" i="1" dirty="0" err="1" smtClean="0"/>
              <a:t>HijoPadre</a:t>
            </a:r>
            <a:r>
              <a:rPr lang="es-CO" sz="3200" dirty="0" smtClean="0"/>
              <a:t> heredando todos los atributos de </a:t>
            </a:r>
            <a:r>
              <a:rPr lang="es-CO" sz="3200" i="1" dirty="0" smtClean="0"/>
              <a:t>Padre</a:t>
            </a:r>
            <a:r>
              <a:rPr lang="es-CO" sz="3200" dirty="0" smtClean="0"/>
              <a:t>.  No inicialice.</a:t>
            </a:r>
          </a:p>
          <a:p>
            <a:pPr marL="457200" indent="-457200">
              <a:buAutoNum type="arabicPeriod"/>
            </a:pPr>
            <a:r>
              <a:rPr lang="es-CO" sz="3200" dirty="0" smtClean="0"/>
              <a:t>Cree un método dentro de </a:t>
            </a:r>
            <a:r>
              <a:rPr lang="es-CO" sz="3200" i="1" dirty="0" err="1" smtClean="0"/>
              <a:t>HijoPadre</a:t>
            </a:r>
            <a:r>
              <a:rPr lang="es-CO" sz="3200" dirty="0" smtClean="0"/>
              <a:t> donde describa todo lo que ha heredado.  </a:t>
            </a:r>
            <a:r>
              <a:rPr lang="es-CO" sz="3200" i="1" dirty="0" err="1" smtClean="0"/>
              <a:t>describir_herencia_padre</a:t>
            </a:r>
            <a:r>
              <a:rPr lang="es-CO" sz="3200" dirty="0" smtClean="0"/>
              <a:t>()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s-CO" sz="3200" dirty="0" smtClean="0"/>
              <a:t>Cree otra </a:t>
            </a:r>
            <a:r>
              <a:rPr lang="es-CO" sz="3200" i="1" dirty="0" err="1" smtClean="0"/>
              <a:t>class</a:t>
            </a:r>
            <a:r>
              <a:rPr lang="es-CO" sz="3200" dirty="0" smtClean="0"/>
              <a:t> </a:t>
            </a:r>
            <a:r>
              <a:rPr lang="es-CO" sz="3200" i="1" dirty="0" err="1" smtClean="0"/>
              <a:t>HijoMadre</a:t>
            </a:r>
            <a:r>
              <a:rPr lang="es-CO" sz="3200" dirty="0" smtClean="0"/>
              <a:t> heredando todos los atributos de </a:t>
            </a:r>
            <a:r>
              <a:rPr lang="es-CO" sz="3200" i="1" dirty="0" smtClean="0"/>
              <a:t>Madre</a:t>
            </a:r>
            <a:r>
              <a:rPr lang="es-CO" sz="3200" dirty="0" smtClean="0"/>
              <a:t>. </a:t>
            </a:r>
            <a:r>
              <a:rPr lang="es-CO" sz="3200" dirty="0"/>
              <a:t>No inicialice.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s-CO" sz="3200" dirty="0" smtClean="0"/>
              <a:t>Cree </a:t>
            </a:r>
            <a:r>
              <a:rPr lang="es-CO" sz="3200" dirty="0"/>
              <a:t>un método </a:t>
            </a:r>
            <a:r>
              <a:rPr lang="es-CO" sz="3200" dirty="0" smtClean="0"/>
              <a:t>dentro de </a:t>
            </a:r>
            <a:r>
              <a:rPr lang="es-CO" sz="3200" i="1" dirty="0" err="1" smtClean="0"/>
              <a:t>HijoMadre</a:t>
            </a:r>
            <a:r>
              <a:rPr lang="es-CO" sz="3200" dirty="0" smtClean="0"/>
              <a:t> donde </a:t>
            </a:r>
            <a:r>
              <a:rPr lang="es-CO" sz="3200" dirty="0"/>
              <a:t>describa todo lo que ha heredado.  </a:t>
            </a:r>
            <a:r>
              <a:rPr lang="es-CO" sz="3200" i="1" dirty="0" err="1" smtClean="0"/>
              <a:t>describir_herencia_madre</a:t>
            </a:r>
            <a:r>
              <a:rPr lang="es-CO" sz="3200" dirty="0" smtClean="0"/>
              <a:t>()</a:t>
            </a:r>
            <a:endParaRPr lang="es-CO" sz="3200" dirty="0"/>
          </a:p>
          <a:p>
            <a:endParaRPr lang="es-CO" sz="2800" dirty="0" smtClean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89814" y="62868"/>
            <a:ext cx="6787088" cy="866845"/>
          </a:xfrm>
          <a:noFill/>
        </p:spPr>
        <p:txBody>
          <a:bodyPr>
            <a:normAutofit/>
          </a:bodyPr>
          <a:lstStyle/>
          <a:p>
            <a:r>
              <a:rPr lang="es-CO" sz="4400" dirty="0" smtClean="0">
                <a:solidFill>
                  <a:srgbClr val="0070C0"/>
                </a:solidFill>
              </a:rPr>
              <a:t>Actividad y Reto:</a:t>
            </a:r>
            <a:endParaRPr lang="es-CO" sz="4400" dirty="0">
              <a:solidFill>
                <a:srgbClr val="0070C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0" y="6279354"/>
            <a:ext cx="8171543" cy="600417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dirty="0"/>
              <a:t>7.2 </a:t>
            </a:r>
            <a:r>
              <a:rPr lang="es-CO" sz="3600" dirty="0" smtClean="0"/>
              <a:t>Interfaz_padre_hijo_actividad_reto.py</a:t>
            </a:r>
            <a:endParaRPr lang="es-CO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68751" r="84354" b="12199"/>
          <a:stretch/>
        </p:blipFill>
        <p:spPr bwMode="auto">
          <a:xfrm>
            <a:off x="7974959" y="3959241"/>
            <a:ext cx="4151716" cy="2731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8691" t="13527" r="30238" b="11303"/>
          <a:stretch/>
        </p:blipFill>
        <p:spPr>
          <a:xfrm>
            <a:off x="-16050" y="740601"/>
            <a:ext cx="8003888" cy="553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>
            <a:spLocks/>
          </p:cNvSpPr>
          <p:nvPr/>
        </p:nvSpPr>
        <p:spPr>
          <a:xfrm>
            <a:off x="678073" y="261257"/>
            <a:ext cx="10220630" cy="12987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400" dirty="0">
                <a:solidFill>
                  <a:srgbClr val="0070C0"/>
                </a:solidFill>
              </a:rPr>
              <a:t>Yo tengo características </a:t>
            </a:r>
            <a:r>
              <a:rPr lang="es-ES" sz="4400" dirty="0" smtClean="0">
                <a:solidFill>
                  <a:srgbClr val="0070C0"/>
                </a:solidFill>
              </a:rPr>
              <a:t>que </a:t>
            </a:r>
            <a:r>
              <a:rPr lang="es-ES" sz="4400" dirty="0">
                <a:solidFill>
                  <a:srgbClr val="0070C0"/>
                </a:solidFill>
              </a:rPr>
              <a:t>no fueron heredadas.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pic>
        <p:nvPicPr>
          <p:cNvPr id="2052" name="Picture 4" descr="Código, Codificación, Programación, Html, Escrib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74" y="2037710"/>
            <a:ext cx="6378428" cy="425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61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39999" y="2110110"/>
            <a:ext cx="11122199" cy="474788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s-CO" sz="3200" dirty="0" smtClean="0"/>
              <a:t>Al anterior código agregar SOLO UN atributo diferente a </a:t>
            </a:r>
            <a:r>
              <a:rPr lang="es-CO" sz="3200" i="1" dirty="0" err="1" smtClean="0"/>
              <a:t>HijoPadre</a:t>
            </a:r>
            <a:r>
              <a:rPr lang="es-CO" sz="3200" dirty="0" smtClean="0"/>
              <a:t> y otro a </a:t>
            </a:r>
            <a:r>
              <a:rPr lang="es-CO" sz="3200" i="1" dirty="0" err="1" smtClean="0"/>
              <a:t>HijoMadre</a:t>
            </a:r>
            <a:r>
              <a:rPr lang="es-CO" sz="3200" i="1" dirty="0" smtClean="0"/>
              <a:t>.</a:t>
            </a:r>
          </a:p>
          <a:p>
            <a:pPr marL="457200" indent="-457200">
              <a:buAutoNum type="arabicPeriod"/>
            </a:pPr>
            <a:endParaRPr lang="es-CO" sz="3200" i="1" dirty="0" smtClean="0"/>
          </a:p>
          <a:p>
            <a:pPr marL="457200" indent="-457200">
              <a:buAutoNum type="arabicPeriod"/>
            </a:pPr>
            <a:r>
              <a:rPr lang="es-CO" sz="3200" dirty="0" smtClean="0"/>
              <a:t>Agregar un nuevo método a cada sub clase llamado </a:t>
            </a:r>
            <a:r>
              <a:rPr lang="es-CO" sz="3200" i="1" dirty="0" err="1" smtClean="0"/>
              <a:t>no_heredado</a:t>
            </a:r>
            <a:r>
              <a:rPr lang="es-CO" sz="3200" i="1" dirty="0" smtClean="0"/>
              <a:t>(), </a:t>
            </a:r>
            <a:r>
              <a:rPr lang="es-CO" sz="3200" dirty="0" smtClean="0"/>
              <a:t>e imprimir en el CMD el resultado así:</a:t>
            </a:r>
          </a:p>
          <a:p>
            <a:endParaRPr lang="es-CO" sz="2400" dirty="0" smtClean="0"/>
          </a:p>
          <a:p>
            <a:r>
              <a:rPr lang="es-CO" sz="2400" dirty="0"/>
              <a:t>	</a:t>
            </a:r>
          </a:p>
          <a:p>
            <a:r>
              <a:rPr lang="es-CO" sz="2400" dirty="0"/>
              <a:t>	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39999" y="587687"/>
            <a:ext cx="6787088" cy="725905"/>
          </a:xfrm>
        </p:spPr>
        <p:txBody>
          <a:bodyPr>
            <a:normAutofit/>
          </a:bodyPr>
          <a:lstStyle/>
          <a:p>
            <a:r>
              <a:rPr lang="es-CO" sz="4400" dirty="0" smtClean="0">
                <a:solidFill>
                  <a:srgbClr val="0070C0"/>
                </a:solidFill>
              </a:rPr>
              <a:t>Actividad:</a:t>
            </a:r>
            <a:endParaRPr lang="es-CO" sz="4400" dirty="0">
              <a:solidFill>
                <a:srgbClr val="0070C0"/>
              </a:solidFill>
            </a:endParaRPr>
          </a:p>
        </p:txBody>
      </p:sp>
      <p:pic>
        <p:nvPicPr>
          <p:cNvPr id="8" name="Picture 3" descr="E:\Descargas\Pictures\GIFs\boy in comput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425" y="396811"/>
            <a:ext cx="2284400" cy="17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texto 3"/>
          <p:cNvSpPr txBox="1">
            <a:spLocks/>
          </p:cNvSpPr>
          <p:nvPr/>
        </p:nvSpPr>
        <p:spPr>
          <a:xfrm>
            <a:off x="1037296" y="4841955"/>
            <a:ext cx="9988857" cy="185233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No heredé de mi padre:  programar computadores. </a:t>
            </a:r>
          </a:p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No heredé de mi madre:  usar computadores.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0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4293942" cy="769192"/>
          </a:xfrm>
        </p:spPr>
        <p:txBody>
          <a:bodyPr>
            <a:normAutofit fontScale="90000"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Herencia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37623" y="830253"/>
            <a:ext cx="10466765" cy="5863444"/>
          </a:xfrm>
        </p:spPr>
        <p:txBody>
          <a:bodyPr>
            <a:normAutofit lnSpcReduction="10000"/>
          </a:bodyPr>
          <a:lstStyle/>
          <a:p>
            <a:r>
              <a:rPr lang="es-CO" sz="3000" dirty="0" smtClean="0">
                <a:solidFill>
                  <a:schemeClr val="tx1"/>
                </a:solidFill>
              </a:rPr>
              <a:t>Hagamos 4 experimentos con __</a:t>
            </a:r>
            <a:r>
              <a:rPr lang="es-CO" sz="3000" dirty="0" err="1" smtClean="0">
                <a:solidFill>
                  <a:schemeClr val="tx1"/>
                </a:solidFill>
              </a:rPr>
              <a:t>init</a:t>
            </a:r>
            <a:r>
              <a:rPr lang="es-CO" sz="3000" dirty="0" smtClean="0">
                <a:solidFill>
                  <a:schemeClr val="tx1"/>
                </a:solidFill>
              </a:rPr>
              <a:t>__:</a:t>
            </a:r>
          </a:p>
          <a:p>
            <a:endParaRPr lang="es-CO" sz="3000" dirty="0" smtClean="0">
              <a:solidFill>
                <a:schemeClr val="tx1"/>
              </a:solidFill>
            </a:endParaRPr>
          </a:p>
          <a:p>
            <a:r>
              <a:rPr lang="es-CO" sz="3000" dirty="0" smtClean="0">
                <a:solidFill>
                  <a:schemeClr val="tx1"/>
                </a:solidFill>
              </a:rPr>
              <a:t>1.  No inicializamos en ninguna clase.</a:t>
            </a:r>
          </a:p>
          <a:p>
            <a:endParaRPr lang="es-CO" sz="3000" dirty="0" smtClean="0">
              <a:solidFill>
                <a:schemeClr val="tx1"/>
              </a:solidFill>
            </a:endParaRPr>
          </a:p>
          <a:p>
            <a:r>
              <a:rPr lang="es-CO" sz="3000" dirty="0" smtClean="0">
                <a:solidFill>
                  <a:schemeClr val="tx1"/>
                </a:solidFill>
              </a:rPr>
              <a:t>2.  Inicialicemos en </a:t>
            </a:r>
            <a:r>
              <a:rPr lang="es-CO" sz="3000" dirty="0" err="1" smtClean="0">
                <a:solidFill>
                  <a:schemeClr val="tx1"/>
                </a:solidFill>
              </a:rPr>
              <a:t>child</a:t>
            </a:r>
            <a:r>
              <a:rPr lang="es-CO" sz="3000" dirty="0" smtClean="0">
                <a:solidFill>
                  <a:schemeClr val="tx1"/>
                </a:solidFill>
              </a:rPr>
              <a:t> </a:t>
            </a:r>
            <a:r>
              <a:rPr lang="es-CO" sz="3000" dirty="0" err="1" smtClean="0">
                <a:solidFill>
                  <a:schemeClr val="tx1"/>
                </a:solidFill>
              </a:rPr>
              <a:t>class</a:t>
            </a:r>
            <a:r>
              <a:rPr lang="es-CO" sz="3000" dirty="0" smtClean="0">
                <a:solidFill>
                  <a:schemeClr val="tx1"/>
                </a:solidFill>
              </a:rPr>
              <a:t> solamente.</a:t>
            </a:r>
          </a:p>
          <a:p>
            <a:endParaRPr lang="es-CO" sz="3000" dirty="0" smtClean="0">
              <a:solidFill>
                <a:schemeClr val="tx1"/>
              </a:solidFill>
            </a:endParaRPr>
          </a:p>
          <a:p>
            <a:r>
              <a:rPr lang="es-CO" sz="3000" dirty="0">
                <a:solidFill>
                  <a:schemeClr val="tx1"/>
                </a:solidFill>
              </a:rPr>
              <a:t>3</a:t>
            </a:r>
            <a:r>
              <a:rPr lang="es-CO" sz="3000" dirty="0" smtClean="0">
                <a:solidFill>
                  <a:schemeClr val="tx1"/>
                </a:solidFill>
              </a:rPr>
              <a:t>.  Inicialicemos en </a:t>
            </a:r>
            <a:r>
              <a:rPr lang="es-CO" sz="3000" dirty="0" err="1" smtClean="0">
                <a:solidFill>
                  <a:schemeClr val="tx1"/>
                </a:solidFill>
              </a:rPr>
              <a:t>Parent</a:t>
            </a:r>
            <a:r>
              <a:rPr lang="es-CO" sz="3000" dirty="0" smtClean="0">
                <a:solidFill>
                  <a:schemeClr val="tx1"/>
                </a:solidFill>
              </a:rPr>
              <a:t> </a:t>
            </a:r>
            <a:r>
              <a:rPr lang="es-CO" sz="3000" dirty="0" err="1" smtClean="0">
                <a:solidFill>
                  <a:schemeClr val="tx1"/>
                </a:solidFill>
              </a:rPr>
              <a:t>class</a:t>
            </a:r>
            <a:r>
              <a:rPr lang="es-CO" sz="3000" dirty="0" smtClean="0">
                <a:solidFill>
                  <a:schemeClr val="tx1"/>
                </a:solidFill>
              </a:rPr>
              <a:t> solamente.</a:t>
            </a:r>
          </a:p>
          <a:p>
            <a:endParaRPr lang="es-CO" sz="3000" dirty="0" smtClean="0">
              <a:solidFill>
                <a:schemeClr val="tx1"/>
              </a:solidFill>
            </a:endParaRPr>
          </a:p>
          <a:p>
            <a:r>
              <a:rPr lang="es-CO" sz="3000" dirty="0" smtClean="0">
                <a:solidFill>
                  <a:schemeClr val="tx1"/>
                </a:solidFill>
              </a:rPr>
              <a:t>4.  Inicialicemos en las dos, tanto en </a:t>
            </a:r>
            <a:r>
              <a:rPr lang="es-CO" sz="3000" dirty="0" err="1" smtClean="0">
                <a:solidFill>
                  <a:schemeClr val="tx1"/>
                </a:solidFill>
              </a:rPr>
              <a:t>Parent</a:t>
            </a:r>
            <a:r>
              <a:rPr lang="es-CO" sz="3000" dirty="0" smtClean="0">
                <a:solidFill>
                  <a:schemeClr val="tx1"/>
                </a:solidFill>
              </a:rPr>
              <a:t> como en </a:t>
            </a:r>
            <a:r>
              <a:rPr lang="es-CO" sz="3000" dirty="0" err="1" smtClean="0">
                <a:solidFill>
                  <a:schemeClr val="tx1"/>
                </a:solidFill>
              </a:rPr>
              <a:t>Child</a:t>
            </a:r>
            <a:r>
              <a:rPr lang="es-CO" sz="3000" dirty="0" smtClean="0">
                <a:solidFill>
                  <a:schemeClr val="tx1"/>
                </a:solidFill>
              </a:rPr>
              <a:t> </a:t>
            </a:r>
            <a:r>
              <a:rPr lang="es-CO" sz="3000" dirty="0" err="1" smtClean="0">
                <a:solidFill>
                  <a:schemeClr val="tx1"/>
                </a:solidFill>
              </a:rPr>
              <a:t>class</a:t>
            </a:r>
            <a:r>
              <a:rPr lang="es-CO" sz="3000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AutoNum type="arabicPeriod" startAt="3"/>
            </a:pPr>
            <a:endParaRPr lang="es-CO" sz="3000" dirty="0">
              <a:solidFill>
                <a:schemeClr val="tx1"/>
              </a:solidFill>
            </a:endParaRPr>
          </a:p>
          <a:p>
            <a:r>
              <a:rPr lang="es-CO" sz="3000" dirty="0">
                <a:solidFill>
                  <a:schemeClr val="tx1"/>
                </a:solidFill>
              </a:rPr>
              <a:t> </a:t>
            </a:r>
            <a:r>
              <a:rPr lang="es-CO" sz="3000" dirty="0" smtClean="0">
                <a:solidFill>
                  <a:schemeClr val="tx1"/>
                </a:solidFill>
              </a:rPr>
              <a:t>       Método      </a:t>
            </a:r>
            <a:r>
              <a:rPr lang="es-CO" sz="5400" dirty="0" err="1" smtClean="0">
                <a:solidFill>
                  <a:srgbClr val="FF0000"/>
                </a:solidFill>
              </a:rPr>
              <a:t>super</a:t>
            </a:r>
            <a:r>
              <a:rPr lang="es-CO" sz="5400" dirty="0" smtClean="0">
                <a:solidFill>
                  <a:srgbClr val="FF0000"/>
                </a:solidFill>
              </a:rPr>
              <a:t>()</a:t>
            </a:r>
          </a:p>
          <a:p>
            <a:endParaRPr lang="es-CO" dirty="0"/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8376389" y="161445"/>
            <a:ext cx="3724216" cy="39562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400" dirty="0" smtClean="0">
                <a:solidFill>
                  <a:srgbClr val="FFFF00"/>
                </a:solidFill>
              </a:rPr>
              <a:t>Padre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24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color_ojos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 = ‘azul’</a:t>
            </a:r>
          </a:p>
          <a:p>
            <a:r>
              <a:rPr lang="es-CO" sz="24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color_piel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 = ‘blanco’</a:t>
            </a:r>
          </a:p>
          <a:p>
            <a:r>
              <a:rPr lang="es-CO" sz="2000" dirty="0">
                <a:solidFill>
                  <a:schemeClr val="bg1">
                    <a:lumMod val="95000"/>
                  </a:schemeClr>
                </a:solidFill>
              </a:rPr>
              <a:t>	</a:t>
            </a:r>
            <a:endParaRPr lang="es-CO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 Hijo(</a:t>
            </a:r>
            <a:r>
              <a:rPr lang="es-CO" sz="2400" dirty="0" smtClean="0">
                <a:solidFill>
                  <a:srgbClr val="FFFF00"/>
                </a:solidFill>
              </a:rPr>
              <a:t>Padre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4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pass</a:t>
            </a:r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1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nicolas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 = Hijo()</a:t>
            </a:r>
          </a:p>
          <a:p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nicolas.color_ojos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sp>
        <p:nvSpPr>
          <p:cNvPr id="4" name="3 CuadroTexto"/>
          <p:cNvSpPr txBox="1"/>
          <p:nvPr/>
        </p:nvSpPr>
        <p:spPr>
          <a:xfrm rot="599575">
            <a:off x="6554722" y="2551481"/>
            <a:ext cx="85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dirty="0" smtClean="0">
                <a:solidFill>
                  <a:srgbClr val="FF0000"/>
                </a:solidFill>
              </a:rPr>
              <a:t>OK</a:t>
            </a:r>
            <a:endParaRPr lang="es-ES" b="1" i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 rot="747517">
            <a:off x="9624888" y="4552185"/>
            <a:ext cx="215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i="1" dirty="0" smtClean="0">
                <a:solidFill>
                  <a:srgbClr val="FF0000"/>
                </a:solidFill>
              </a:rPr>
              <a:t>ERROR!!!</a:t>
            </a:r>
            <a:endParaRPr lang="es-ES" sz="2000" b="1" i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1102183">
            <a:off x="6015415" y="1657553"/>
            <a:ext cx="85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dirty="0" smtClean="0">
                <a:solidFill>
                  <a:srgbClr val="FF0000"/>
                </a:solidFill>
              </a:rPr>
              <a:t>OK</a:t>
            </a:r>
            <a:endParaRPr lang="es-ES" b="1" i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https://files.gamebanana.com/img/ico/sprays/superman_flyin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7" b="15241"/>
          <a:stretch/>
        </p:blipFill>
        <p:spPr bwMode="auto">
          <a:xfrm>
            <a:off x="12100605" y="5130800"/>
            <a:ext cx="24384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 CuadroTexto"/>
          <p:cNvSpPr txBox="1"/>
          <p:nvPr/>
        </p:nvSpPr>
        <p:spPr>
          <a:xfrm rot="599575">
            <a:off x="6760913" y="3612379"/>
            <a:ext cx="85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i="1" dirty="0" smtClean="0">
                <a:solidFill>
                  <a:srgbClr val="FF0000"/>
                </a:solidFill>
              </a:rPr>
              <a:t>OK</a:t>
            </a:r>
            <a:endParaRPr lang="es-E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3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6056 -0.0041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8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702" y="0"/>
            <a:ext cx="4293942" cy="902626"/>
          </a:xfrm>
        </p:spPr>
        <p:txBody>
          <a:bodyPr>
            <a:norm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Herencia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62573" y="1203082"/>
            <a:ext cx="8392595" cy="1911744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schemeClr val="tx1"/>
                </a:solidFill>
              </a:rPr>
              <a:t>No permitir acceso desde fuera de la </a:t>
            </a:r>
            <a:r>
              <a:rPr lang="es-CO" sz="3200" dirty="0" smtClean="0">
                <a:solidFill>
                  <a:schemeClr val="tx1"/>
                </a:solidFill>
              </a:rPr>
              <a:t>clase.</a:t>
            </a:r>
          </a:p>
          <a:p>
            <a:endParaRPr lang="es-CO" sz="3200" dirty="0" smtClean="0">
              <a:solidFill>
                <a:schemeClr val="tx1"/>
              </a:solidFill>
            </a:endParaRPr>
          </a:p>
          <a:p>
            <a:r>
              <a:rPr lang="es-CO" sz="3200" dirty="0" smtClean="0">
                <a:solidFill>
                  <a:schemeClr val="tx1"/>
                </a:solidFill>
              </a:rPr>
              <a:t>Limitar el acceso a los atributos y métodos.</a:t>
            </a:r>
            <a:endParaRPr lang="es-CO" sz="3200" dirty="0">
              <a:solidFill>
                <a:schemeClr val="tx1"/>
              </a:solidFill>
            </a:endParaRPr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5883199" y="3415282"/>
            <a:ext cx="6143938" cy="2870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BankAccount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200" dirty="0" smtClean="0">
                <a:solidFill>
                  <a:srgbClr val="FF0000"/>
                </a:solidFill>
              </a:rPr>
              <a:t>balance = 100         # público</a:t>
            </a:r>
          </a:p>
          <a:p>
            <a:endParaRPr lang="es-CO" sz="8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_balance </a:t>
            </a:r>
            <a:r>
              <a:rPr lang="es-CO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= 100	</a:t>
            </a:r>
            <a:r>
              <a:rPr lang="es-CO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</a:t>
            </a:r>
            <a:r>
              <a:rPr lang="es-CO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# </a:t>
            </a:r>
            <a:r>
              <a:rPr lang="es-CO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protegido</a:t>
            </a:r>
          </a:p>
          <a:p>
            <a:endParaRPr lang="es-CO" sz="8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200" dirty="0" smtClean="0">
                <a:solidFill>
                  <a:srgbClr val="00B0F0"/>
                </a:solidFill>
              </a:rPr>
              <a:t>__balance = 100</a:t>
            </a:r>
            <a:r>
              <a:rPr lang="es-CO" sz="3200" dirty="0">
                <a:solidFill>
                  <a:srgbClr val="00B0F0"/>
                </a:solidFill>
              </a:rPr>
              <a:t> </a:t>
            </a:r>
            <a:r>
              <a:rPr lang="es-CO" sz="3200" dirty="0" smtClean="0">
                <a:solidFill>
                  <a:srgbClr val="00B0F0"/>
                </a:solidFill>
              </a:rPr>
              <a:t>   # privado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62573" y="3436022"/>
            <a:ext cx="5076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FF0000"/>
                </a:solidFill>
              </a:rPr>
              <a:t>Desde cualquier parte del código se puede acceder.</a:t>
            </a:r>
            <a:endParaRPr lang="es-ES" sz="2800" dirty="0">
              <a:solidFill>
                <a:srgbClr val="FF0000"/>
              </a:solidFill>
            </a:endParaRPr>
          </a:p>
        </p:txBody>
      </p:sp>
      <p:cxnSp>
        <p:nvCxnSpPr>
          <p:cNvPr id="7" name="Conector recto de flecha 7"/>
          <p:cNvCxnSpPr/>
          <p:nvPr/>
        </p:nvCxnSpPr>
        <p:spPr>
          <a:xfrm>
            <a:off x="5152571" y="4025471"/>
            <a:ext cx="1610701" cy="2269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73691" y="4604502"/>
            <a:ext cx="4951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Solo se puede acceder desde subclases.</a:t>
            </a:r>
            <a:endParaRPr lang="es-E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" name="Conector recto de flecha 7"/>
          <p:cNvCxnSpPr/>
          <p:nvPr/>
        </p:nvCxnSpPr>
        <p:spPr>
          <a:xfrm>
            <a:off x="4789714" y="5080000"/>
            <a:ext cx="2056540" cy="4003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562572" y="5772982"/>
            <a:ext cx="5076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Solo se puede acceder desde dentro de la misma clase</a:t>
            </a:r>
            <a:endParaRPr lang="es-E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ctor recto de flecha 7"/>
          <p:cNvCxnSpPr/>
          <p:nvPr/>
        </p:nvCxnSpPr>
        <p:spPr>
          <a:xfrm flipV="1">
            <a:off x="4965030" y="5979886"/>
            <a:ext cx="1798242" cy="30559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4"/>
          <p:cNvSpPr txBox="1">
            <a:spLocks/>
          </p:cNvSpPr>
          <p:nvPr/>
        </p:nvSpPr>
        <p:spPr>
          <a:xfrm>
            <a:off x="8186057" y="1828141"/>
            <a:ext cx="3724233" cy="1436913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 dirty="0" smtClean="0"/>
              <a:t>Experimentemos un poco con la herencia Padre e Hijo</a:t>
            </a:r>
            <a:endParaRPr lang="es-CO" sz="32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9" grpId="0"/>
      <p:bldP spid="11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02176"/>
            <a:ext cx="8783782" cy="695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participarán ustedes?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70126" y="1596003"/>
            <a:ext cx="10834494" cy="5261997"/>
          </a:xfrm>
        </p:spPr>
        <p:txBody>
          <a:bodyPr>
            <a:noAutofit/>
          </a:bodyPr>
          <a:lstStyle/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200" dirty="0" smtClean="0">
                <a:solidFill>
                  <a:schemeClr val="tx1"/>
                </a:solidFill>
              </a:rPr>
              <a:t>Pueden usar el editor de su preferencia </a:t>
            </a:r>
          </a:p>
          <a:p>
            <a:pPr marL="685800" lvl="1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2800" dirty="0" err="1">
                <a:solidFill>
                  <a:schemeClr val="tx1"/>
                </a:solidFill>
              </a:rPr>
              <a:t>N</a:t>
            </a:r>
            <a:r>
              <a:rPr lang="es-CO" sz="2800" dirty="0" err="1" smtClean="0">
                <a:solidFill>
                  <a:schemeClr val="tx1"/>
                </a:solidFill>
              </a:rPr>
              <a:t>otepad</a:t>
            </a:r>
            <a:r>
              <a:rPr lang="es-CO" sz="2800" dirty="0" smtClean="0">
                <a:solidFill>
                  <a:schemeClr val="tx1"/>
                </a:solidFill>
              </a:rPr>
              <a:t>++, SUBLIME, Visual Studio </a:t>
            </a:r>
            <a:r>
              <a:rPr lang="es-CO" sz="2800" dirty="0" err="1" smtClean="0">
                <a:solidFill>
                  <a:schemeClr val="tx1"/>
                </a:solidFill>
              </a:rPr>
              <a:t>Code</a:t>
            </a:r>
            <a:r>
              <a:rPr lang="es-CO" sz="2800" dirty="0" smtClean="0">
                <a:solidFill>
                  <a:schemeClr val="tx1"/>
                </a:solidFill>
              </a:rPr>
              <a:t>, </a:t>
            </a:r>
            <a:r>
              <a:rPr lang="es-CO" sz="2800" dirty="0" err="1" smtClean="0">
                <a:solidFill>
                  <a:schemeClr val="tx1"/>
                </a:solidFill>
              </a:rPr>
              <a:t>Atom</a:t>
            </a:r>
            <a:r>
              <a:rPr lang="es-CO" sz="2800" dirty="0" smtClean="0">
                <a:solidFill>
                  <a:schemeClr val="tx1"/>
                </a:solidFill>
              </a:rPr>
              <a:t>, Python IDLE, etc…</a:t>
            </a:r>
          </a:p>
          <a:p>
            <a:pPr>
              <a:lnSpc>
                <a:spcPct val="100000"/>
              </a:lnSpc>
            </a:pPr>
            <a:endParaRPr lang="es-CO" sz="3200" dirty="0">
              <a:solidFill>
                <a:schemeClr val="tx1"/>
              </a:solidFill>
            </a:endParaRP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200" dirty="0" smtClean="0">
                <a:solidFill>
                  <a:schemeClr val="tx1"/>
                </a:solidFill>
              </a:rPr>
              <a:t>Ejecutar el código desde CMD.</a:t>
            </a:r>
          </a:p>
          <a:p>
            <a:pPr>
              <a:lnSpc>
                <a:spcPct val="100000"/>
              </a:lnSpc>
            </a:pPr>
            <a:endParaRPr lang="es-CO" sz="3200" dirty="0" smtClean="0">
              <a:solidFill>
                <a:schemeClr val="tx1"/>
              </a:solidFill>
            </a:endParaRP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200" dirty="0" smtClean="0">
                <a:solidFill>
                  <a:schemeClr val="tx1"/>
                </a:solidFill>
              </a:rPr>
              <a:t>Trabajo individual </a:t>
            </a: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CO" sz="3200" dirty="0" smtClean="0">
              <a:solidFill>
                <a:schemeClr val="tx1"/>
              </a:solidFill>
            </a:endParaRPr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sz="3200" dirty="0" smtClean="0">
                <a:solidFill>
                  <a:schemeClr val="tx1"/>
                </a:solidFill>
              </a:rPr>
              <a:t>Trabajo colaborativo.  Conozca a su compañero!</a:t>
            </a:r>
            <a:endParaRPr lang="es-CO" sz="32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5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1627" y="-34455"/>
            <a:ext cx="12447699" cy="873597"/>
          </a:xfrm>
        </p:spPr>
        <p:txBody>
          <a:bodyPr>
            <a:norm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Herencia Múltiple  --  </a:t>
            </a:r>
            <a:r>
              <a:rPr lang="es-CO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</a:t>
            </a:r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O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Inheritance</a:t>
            </a:r>
            <a:endParaRPr lang="es-CO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2336" y="1393610"/>
            <a:ext cx="5010341" cy="3105820"/>
          </a:xfrm>
        </p:spPr>
        <p:txBody>
          <a:bodyPr>
            <a:normAutofit/>
          </a:bodyPr>
          <a:lstStyle/>
          <a:p>
            <a:r>
              <a:rPr lang="es-CO" sz="4300" dirty="0" smtClean="0">
                <a:solidFill>
                  <a:schemeClr val="tx1"/>
                </a:solidFill>
              </a:rPr>
              <a:t>Cuando una Sub Clase hereda atributos y métodos de </a:t>
            </a:r>
            <a:r>
              <a:rPr lang="es-CO" sz="4300" u="sng" dirty="0" smtClean="0">
                <a:solidFill>
                  <a:srgbClr val="FF0000"/>
                </a:solidFill>
              </a:rPr>
              <a:t>dos   </a:t>
            </a:r>
            <a:r>
              <a:rPr lang="es-CO" sz="4300" u="sng" dirty="0" err="1" smtClean="0">
                <a:solidFill>
                  <a:srgbClr val="FF0000"/>
                </a:solidFill>
              </a:rPr>
              <a:t>Super</a:t>
            </a:r>
            <a:r>
              <a:rPr lang="es-CO" sz="4300" u="sng" dirty="0" smtClean="0">
                <a:solidFill>
                  <a:srgbClr val="FF0000"/>
                </a:solidFill>
              </a:rPr>
              <a:t> Clases.</a:t>
            </a:r>
          </a:p>
          <a:p>
            <a:endParaRPr lang="es-CO" sz="3200" dirty="0">
              <a:solidFill>
                <a:schemeClr val="tx1"/>
              </a:solidFill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374067" y="1016001"/>
            <a:ext cx="6817933" cy="55226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400" dirty="0" smtClean="0">
                <a:solidFill>
                  <a:srgbClr val="FFFF00"/>
                </a:solidFill>
              </a:rPr>
              <a:t>Padre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24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400" dirty="0" err="1" smtClean="0">
                <a:solidFill>
                  <a:srgbClr val="FFFF00"/>
                </a:solidFill>
              </a:rPr>
              <a:t>color_ojos</a:t>
            </a:r>
            <a:r>
              <a:rPr lang="es-CO" sz="2400" dirty="0" smtClean="0">
                <a:solidFill>
                  <a:srgbClr val="FFFF00"/>
                </a:solidFill>
              </a:rPr>
              <a:t> = ‘azul’</a:t>
            </a:r>
          </a:p>
          <a:p>
            <a:r>
              <a:rPr lang="es-CO" sz="24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color_piel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 = ‘blanco’</a:t>
            </a:r>
          </a:p>
          <a:p>
            <a:endParaRPr lang="es-CO" sz="9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4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400" dirty="0" smtClean="0">
                <a:solidFill>
                  <a:srgbClr val="FF0000"/>
                </a:solidFill>
              </a:rPr>
              <a:t>Madre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24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400" dirty="0" err="1" smtClean="0">
                <a:solidFill>
                  <a:srgbClr val="FF0000"/>
                </a:solidFill>
              </a:rPr>
              <a:t>color_pelo</a:t>
            </a:r>
            <a:r>
              <a:rPr lang="es-CO" sz="2400" dirty="0" smtClean="0">
                <a:solidFill>
                  <a:srgbClr val="FF0000"/>
                </a:solidFill>
              </a:rPr>
              <a:t> = ‘Negro’</a:t>
            </a:r>
          </a:p>
          <a:p>
            <a:r>
              <a:rPr lang="es-CO" sz="1050" dirty="0">
                <a:solidFill>
                  <a:schemeClr val="bg1">
                    <a:lumMod val="95000"/>
                  </a:schemeClr>
                </a:solidFill>
              </a:rPr>
              <a:t>	</a:t>
            </a:r>
            <a:endParaRPr lang="es-CO" sz="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400" dirty="0" smtClean="0">
                <a:solidFill>
                  <a:srgbClr val="00B0F0"/>
                </a:solidFill>
              </a:rPr>
              <a:t>Hijo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2400" dirty="0" smtClean="0">
                <a:solidFill>
                  <a:srgbClr val="FFFF00"/>
                </a:solidFill>
              </a:rPr>
              <a:t>Padre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s-CO" sz="2400" dirty="0" smtClean="0">
                <a:solidFill>
                  <a:srgbClr val="FF0000"/>
                </a:solidFill>
              </a:rPr>
              <a:t>Madre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4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pass</a:t>
            </a:r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s-CO" sz="7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nicolas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 = </a:t>
            </a:r>
            <a:r>
              <a:rPr lang="es-CO" sz="2400" dirty="0" smtClean="0">
                <a:solidFill>
                  <a:srgbClr val="00B0F0"/>
                </a:solidFill>
              </a:rPr>
              <a:t>Hijo()</a:t>
            </a:r>
          </a:p>
          <a:p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2400" dirty="0" err="1" smtClean="0">
                <a:solidFill>
                  <a:schemeClr val="bg1">
                    <a:lumMod val="95000"/>
                  </a:schemeClr>
                </a:solidFill>
              </a:rPr>
              <a:t>nicolas.</a:t>
            </a:r>
            <a:r>
              <a:rPr lang="es-CO" sz="2400" dirty="0" err="1" smtClean="0">
                <a:solidFill>
                  <a:srgbClr val="FFFF00"/>
                </a:solidFill>
              </a:rPr>
              <a:t>color_ojos</a:t>
            </a:r>
            <a:r>
              <a:rPr lang="es-CO" sz="24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r>
              <a:rPr lang="es-CO" sz="2400" dirty="0" err="1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400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2400" dirty="0" err="1">
                <a:solidFill>
                  <a:schemeClr val="bg1">
                    <a:lumMod val="95000"/>
                  </a:schemeClr>
                </a:solidFill>
              </a:rPr>
              <a:t>nicolas.</a:t>
            </a:r>
            <a:r>
              <a:rPr lang="es-CO" sz="2400" dirty="0" err="1">
                <a:solidFill>
                  <a:srgbClr val="FF0000"/>
                </a:solidFill>
              </a:rPr>
              <a:t>color_pelo</a:t>
            </a:r>
            <a:r>
              <a:rPr lang="es-CO" sz="24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endParaRPr lang="es-CO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33829" y="4713279"/>
            <a:ext cx="4637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Hereda de 2 </a:t>
            </a:r>
            <a:r>
              <a:rPr lang="es-ES" sz="2800" dirty="0" err="1" smtClean="0"/>
              <a:t>super</a:t>
            </a:r>
            <a:r>
              <a:rPr lang="es-ES" sz="2800" dirty="0" smtClean="0"/>
              <a:t> clases</a:t>
            </a:r>
          </a:p>
          <a:p>
            <a:r>
              <a:rPr lang="es-ES" sz="2800" dirty="0" smtClean="0"/>
              <a:t>¡El orden importa mucho!</a:t>
            </a:r>
            <a:endParaRPr lang="es-ES" sz="2800" dirty="0"/>
          </a:p>
        </p:txBody>
      </p:sp>
      <p:cxnSp>
        <p:nvCxnSpPr>
          <p:cNvPr id="7" name="Conector recto de flecha 7"/>
          <p:cNvCxnSpPr/>
          <p:nvPr/>
        </p:nvCxnSpPr>
        <p:spPr>
          <a:xfrm flipV="1">
            <a:off x="4441371" y="4223200"/>
            <a:ext cx="2278743" cy="8306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57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9398"/>
            <a:ext cx="12447699" cy="843423"/>
          </a:xfrm>
        </p:spPr>
        <p:txBody>
          <a:bodyPr>
            <a:norm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Herencia Múltiple  --  </a:t>
            </a:r>
            <a:r>
              <a:rPr lang="es-CO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</a:t>
            </a:r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O" sz="5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Inheritance</a:t>
            </a:r>
            <a:endParaRPr lang="es-CO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81429" y="1374487"/>
            <a:ext cx="4394272" cy="1189745"/>
          </a:xfrm>
        </p:spPr>
        <p:txBody>
          <a:bodyPr>
            <a:normAutofit/>
          </a:bodyPr>
          <a:lstStyle/>
          <a:p>
            <a:r>
              <a:rPr lang="es-CO" sz="3600" dirty="0" smtClean="0">
                <a:solidFill>
                  <a:schemeClr val="tx1"/>
                </a:solidFill>
              </a:rPr>
              <a:t>Si los atributos están inicializados…</a:t>
            </a:r>
            <a:endParaRPr lang="es-CO" sz="3600" u="sng" dirty="0" smtClean="0">
              <a:solidFill>
                <a:srgbClr val="FF0000"/>
              </a:solidFill>
            </a:endParaRPr>
          </a:p>
          <a:p>
            <a:endParaRPr lang="es-CO" sz="3200" dirty="0">
              <a:solidFill>
                <a:schemeClr val="tx1"/>
              </a:solidFill>
            </a:endParaRPr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5805715" y="743703"/>
            <a:ext cx="6193819" cy="608526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700" dirty="0" smtClean="0">
                <a:solidFill>
                  <a:srgbClr val="FFFF00"/>
                </a:solidFill>
              </a:rPr>
              <a:t>Padre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__</a:t>
            </a:r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init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__(</a:t>
            </a:r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self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700" dirty="0" err="1" smtClean="0">
                <a:solidFill>
                  <a:schemeClr val="accent1"/>
                </a:solidFill>
              </a:rPr>
              <a:t>self.color_ojos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= ‘azul’</a:t>
            </a:r>
          </a:p>
          <a:p>
            <a:r>
              <a:rPr lang="es-CO" sz="27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700" u="sng" dirty="0" err="1" smtClean="0">
                <a:solidFill>
                  <a:schemeClr val="bg1">
                    <a:lumMod val="95000"/>
                  </a:schemeClr>
                </a:solidFill>
              </a:rPr>
              <a:t>self.color_piel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= ‘blanco’</a:t>
            </a:r>
          </a:p>
          <a:p>
            <a:endParaRPr lang="es-CO" sz="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7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700" dirty="0" smtClean="0">
                <a:solidFill>
                  <a:srgbClr val="FF0000"/>
                </a:solidFill>
              </a:rPr>
              <a:t>Madre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__</a:t>
            </a:r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init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__(</a:t>
            </a:r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self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700" dirty="0" err="1" smtClean="0">
                <a:solidFill>
                  <a:srgbClr val="00B050"/>
                </a:solidFill>
              </a:rPr>
              <a:t>self.color_pelo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= ‘Negro’</a:t>
            </a:r>
          </a:p>
          <a:p>
            <a:r>
              <a:rPr lang="es-CO" sz="1000" dirty="0">
                <a:solidFill>
                  <a:schemeClr val="bg1">
                    <a:lumMod val="95000"/>
                  </a:schemeClr>
                </a:solidFill>
              </a:rPr>
              <a:t>	</a:t>
            </a:r>
            <a:endParaRPr lang="es-CO" sz="3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Hijo(</a:t>
            </a:r>
            <a:r>
              <a:rPr lang="es-CO" sz="2700" dirty="0" smtClean="0">
                <a:solidFill>
                  <a:srgbClr val="FFFF00"/>
                </a:solidFill>
              </a:rPr>
              <a:t>Padre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s-CO" sz="2700" dirty="0" smtClean="0">
                <a:solidFill>
                  <a:srgbClr val="FF0000"/>
                </a:solidFill>
              </a:rPr>
              <a:t>Madre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      </a:t>
            </a:r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__</a:t>
            </a:r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init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__(</a:t>
            </a:r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self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700" dirty="0" smtClean="0">
                <a:solidFill>
                  <a:srgbClr val="FFFF00"/>
                </a:solidFill>
              </a:rPr>
              <a:t>Padre.__</a:t>
            </a:r>
            <a:r>
              <a:rPr lang="es-CO" sz="2700" dirty="0" err="1">
                <a:solidFill>
                  <a:srgbClr val="FFFF00"/>
                </a:solidFill>
              </a:rPr>
              <a:t>init</a:t>
            </a:r>
            <a:r>
              <a:rPr lang="es-CO" sz="2700" dirty="0" smtClean="0">
                <a:solidFill>
                  <a:srgbClr val="FFFF00"/>
                </a:solidFill>
              </a:rPr>
              <a:t>__(</a:t>
            </a:r>
            <a:r>
              <a:rPr lang="es-CO" sz="2700" dirty="0" err="1" smtClean="0">
                <a:solidFill>
                  <a:srgbClr val="FFFF00"/>
                </a:solidFill>
              </a:rPr>
              <a:t>self</a:t>
            </a:r>
            <a:r>
              <a:rPr lang="es-CO" sz="2700" dirty="0" smtClean="0">
                <a:solidFill>
                  <a:srgbClr val="FFFF00"/>
                </a:solidFill>
              </a:rPr>
              <a:t>)</a:t>
            </a:r>
            <a:endParaRPr lang="es-CO" sz="2700" dirty="0">
              <a:solidFill>
                <a:srgbClr val="FFFF00"/>
              </a:solidFill>
            </a:endParaRPr>
          </a:p>
          <a:p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      	</a:t>
            </a:r>
            <a:r>
              <a:rPr lang="es-CO" sz="2700" dirty="0" smtClean="0">
                <a:solidFill>
                  <a:srgbClr val="FF0000"/>
                </a:solidFill>
              </a:rPr>
              <a:t>Madre.__</a:t>
            </a:r>
            <a:r>
              <a:rPr lang="es-CO" sz="2700" dirty="0" err="1">
                <a:solidFill>
                  <a:srgbClr val="FF0000"/>
                </a:solidFill>
              </a:rPr>
              <a:t>init</a:t>
            </a:r>
            <a:r>
              <a:rPr lang="es-CO" sz="2700" dirty="0" smtClean="0">
                <a:solidFill>
                  <a:srgbClr val="FF0000"/>
                </a:solidFill>
              </a:rPr>
              <a:t>__(</a:t>
            </a:r>
            <a:r>
              <a:rPr lang="es-CO" sz="2700" dirty="0" err="1" smtClean="0">
                <a:solidFill>
                  <a:srgbClr val="FF0000"/>
                </a:solidFill>
              </a:rPr>
              <a:t>self</a:t>
            </a:r>
            <a:r>
              <a:rPr lang="es-CO" sz="2700" dirty="0" smtClean="0">
                <a:solidFill>
                  <a:srgbClr val="FF0000"/>
                </a:solidFill>
              </a:rPr>
              <a:t>)</a:t>
            </a:r>
            <a:r>
              <a:rPr lang="es-CO" sz="2000" dirty="0">
                <a:solidFill>
                  <a:schemeClr val="bg1">
                    <a:lumMod val="95000"/>
                  </a:schemeClr>
                </a:solidFill>
              </a:rPr>
              <a:t>	</a:t>
            </a:r>
          </a:p>
          <a:p>
            <a:endParaRPr lang="es-CO" sz="1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nicolas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 = Hijo()</a:t>
            </a:r>
          </a:p>
          <a:p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2700" dirty="0" err="1" smtClean="0">
                <a:solidFill>
                  <a:schemeClr val="bg1">
                    <a:lumMod val="95000"/>
                  </a:schemeClr>
                </a:solidFill>
              </a:rPr>
              <a:t>nicolas.</a:t>
            </a:r>
            <a:r>
              <a:rPr lang="es-CO" sz="2700" dirty="0" err="1" smtClean="0">
                <a:solidFill>
                  <a:schemeClr val="accent1"/>
                </a:solidFill>
              </a:rPr>
              <a:t>color_ojos</a:t>
            </a:r>
            <a:r>
              <a:rPr lang="es-CO" sz="27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r>
              <a:rPr lang="es-CO" sz="2700" dirty="0" err="1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700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2700" dirty="0" err="1">
                <a:solidFill>
                  <a:schemeClr val="bg1">
                    <a:lumMod val="95000"/>
                  </a:schemeClr>
                </a:solidFill>
              </a:rPr>
              <a:t>nicolas.</a:t>
            </a:r>
            <a:r>
              <a:rPr lang="es-CO" sz="2700" dirty="0" err="1">
                <a:solidFill>
                  <a:srgbClr val="00B050"/>
                </a:solidFill>
              </a:rPr>
              <a:t>color_pelo</a:t>
            </a:r>
            <a:r>
              <a:rPr lang="es-CO" sz="27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endParaRPr lang="es-CO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4713279"/>
            <a:ext cx="535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Forma muy clara de llamar __</a:t>
            </a:r>
            <a:r>
              <a:rPr lang="es-ES" sz="3200" dirty="0" err="1" smtClean="0"/>
              <a:t>init</a:t>
            </a:r>
            <a:r>
              <a:rPr lang="es-ES" sz="3200" dirty="0" smtClean="0"/>
              <a:t>__ de la </a:t>
            </a:r>
            <a:r>
              <a:rPr lang="es-ES" sz="3200" i="1" dirty="0" err="1" smtClean="0"/>
              <a:t>main</a:t>
            </a:r>
            <a:r>
              <a:rPr lang="es-ES" sz="3200" i="1" dirty="0" smtClean="0"/>
              <a:t> </a:t>
            </a:r>
            <a:r>
              <a:rPr lang="es-ES" sz="3200" i="1" dirty="0" err="1" smtClean="0"/>
              <a:t>class</a:t>
            </a:r>
            <a:endParaRPr lang="es-ES" sz="3200" i="1" dirty="0" smtClean="0"/>
          </a:p>
        </p:txBody>
      </p:sp>
      <p:cxnSp>
        <p:nvCxnSpPr>
          <p:cNvPr id="7" name="Conector recto de flecha 7"/>
          <p:cNvCxnSpPr/>
          <p:nvPr/>
        </p:nvCxnSpPr>
        <p:spPr>
          <a:xfrm flipV="1">
            <a:off x="4484914" y="4903304"/>
            <a:ext cx="2194182" cy="3994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10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/>
          <p:cNvSpPr txBox="1">
            <a:spLocks/>
          </p:cNvSpPr>
          <p:nvPr/>
        </p:nvSpPr>
        <p:spPr>
          <a:xfrm>
            <a:off x="624115" y="831250"/>
            <a:ext cx="10319656" cy="41075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000" dirty="0" smtClean="0">
                <a:solidFill>
                  <a:srgbClr val="FF0000"/>
                </a:solidFill>
              </a:rPr>
              <a:t>Para saber la jerarquía de búsqueda de métodos y atributos en las sub clases:</a:t>
            </a:r>
          </a:p>
          <a:p>
            <a:pPr marL="0" indent="0">
              <a:buNone/>
            </a:pPr>
            <a:endParaRPr lang="es-CO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CO" sz="6000" dirty="0" smtClean="0"/>
              <a:t>__</a:t>
            </a:r>
            <a:r>
              <a:rPr lang="es-CO" sz="6000" dirty="0" err="1" smtClean="0"/>
              <a:t>mro</a:t>
            </a:r>
            <a:r>
              <a:rPr lang="es-CO" sz="6000" dirty="0" smtClean="0"/>
              <a:t>__</a:t>
            </a:r>
          </a:p>
          <a:p>
            <a:endParaRPr lang="es-ES" sz="4000" dirty="0" smtClean="0"/>
          </a:p>
          <a:p>
            <a:endParaRPr lang="es-CO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7010401" y="1928883"/>
            <a:ext cx="40930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dirty="0" err="1" smtClean="0">
                <a:solidFill>
                  <a:srgbClr val="FF0000"/>
                </a:solidFill>
              </a:rPr>
              <a:t>M</a:t>
            </a:r>
            <a:r>
              <a:rPr lang="es-CO" sz="6000" dirty="0" err="1" smtClean="0"/>
              <a:t>ethod</a:t>
            </a:r>
            <a:endParaRPr lang="es-CO" sz="6000" dirty="0" smtClean="0"/>
          </a:p>
          <a:p>
            <a:r>
              <a:rPr lang="es-CO" sz="6000" dirty="0" err="1" smtClean="0">
                <a:solidFill>
                  <a:srgbClr val="FF0000"/>
                </a:solidFill>
              </a:rPr>
              <a:t>R</a:t>
            </a:r>
            <a:r>
              <a:rPr lang="es-CO" sz="6000" dirty="0" err="1" smtClean="0"/>
              <a:t>esolution</a:t>
            </a:r>
            <a:r>
              <a:rPr lang="es-CO" sz="60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s-CO" sz="6000" dirty="0" err="1" smtClean="0">
                <a:solidFill>
                  <a:srgbClr val="FF0000"/>
                </a:solidFill>
              </a:rPr>
              <a:t>O</a:t>
            </a:r>
            <a:r>
              <a:rPr lang="es-CO" sz="6000" dirty="0" err="1" smtClean="0"/>
              <a:t>rder</a:t>
            </a:r>
            <a:endParaRPr lang="es-CO" sz="6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381" t="82767" r="12619" b="10881"/>
          <a:stretch/>
        </p:blipFill>
        <p:spPr>
          <a:xfrm>
            <a:off x="1" y="5244519"/>
            <a:ext cx="12192000" cy="669889"/>
          </a:xfrm>
          <a:prstGeom prst="rect">
            <a:avLst/>
          </a:prstGeom>
        </p:spPr>
      </p:pic>
      <p:sp>
        <p:nvSpPr>
          <p:cNvPr id="5" name="Marcador de texto 3"/>
          <p:cNvSpPr txBox="1">
            <a:spLocks/>
          </p:cNvSpPr>
          <p:nvPr/>
        </p:nvSpPr>
        <p:spPr>
          <a:xfrm>
            <a:off x="624115" y="4223657"/>
            <a:ext cx="4673599" cy="867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200" dirty="0" err="1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4200" dirty="0">
                <a:solidFill>
                  <a:schemeClr val="bg1">
                    <a:lumMod val="95000"/>
                  </a:schemeClr>
                </a:solidFill>
              </a:rPr>
              <a:t>(Hijo.__</a:t>
            </a:r>
            <a:r>
              <a:rPr lang="es-CO" sz="4200" dirty="0" err="1">
                <a:solidFill>
                  <a:schemeClr val="bg1">
                    <a:lumMod val="95000"/>
                  </a:schemeClr>
                </a:solidFill>
              </a:rPr>
              <a:t>mro</a:t>
            </a:r>
            <a:r>
              <a:rPr lang="es-CO" sz="4200" dirty="0">
                <a:solidFill>
                  <a:schemeClr val="bg1">
                    <a:lumMod val="95000"/>
                  </a:schemeClr>
                </a:solidFill>
              </a:rPr>
              <a:t>__)</a:t>
            </a:r>
          </a:p>
          <a:p>
            <a:endParaRPr lang="es-CO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3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107928" cy="837127"/>
          </a:xfrm>
        </p:spPr>
        <p:txBody>
          <a:bodyPr>
            <a:norm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Polimorfismo  -  </a:t>
            </a:r>
            <a:r>
              <a:rPr lang="es-CO" sz="3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Polymorphism</a:t>
            </a:r>
            <a:endParaRPr lang="es-CO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6" name="Marcador de texto 2"/>
          <p:cNvSpPr txBox="1">
            <a:spLocks/>
          </p:cNvSpPr>
          <p:nvPr/>
        </p:nvSpPr>
        <p:spPr>
          <a:xfrm>
            <a:off x="171925" y="837127"/>
            <a:ext cx="5457372" cy="60208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900" dirty="0" smtClean="0">
                <a:solidFill>
                  <a:schemeClr val="tx1"/>
                </a:solidFill>
              </a:rPr>
              <a:t>Muchas formas.</a:t>
            </a:r>
          </a:p>
          <a:p>
            <a:endParaRPr lang="es-CO" sz="15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600" dirty="0" smtClean="0">
                <a:solidFill>
                  <a:schemeClr val="tx1"/>
                </a:solidFill>
              </a:rPr>
              <a:t>Es llevar la herencia un paso más allá.</a:t>
            </a:r>
            <a:endParaRPr lang="es-CO" sz="3600" dirty="0">
              <a:solidFill>
                <a:schemeClr val="tx1"/>
              </a:solidFill>
            </a:endParaRPr>
          </a:p>
          <a:p>
            <a:endParaRPr lang="es-CO" sz="1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 smtClean="0">
                <a:solidFill>
                  <a:schemeClr val="tx1"/>
                </a:solidFill>
              </a:rPr>
              <a:t>Hace </a:t>
            </a:r>
            <a:r>
              <a:rPr lang="es-ES" sz="3600" dirty="0">
                <a:solidFill>
                  <a:schemeClr val="tx1"/>
                </a:solidFill>
              </a:rPr>
              <a:t>referencia a la habilidad que tienen los objetos de diferentes clases a responder a métodos con el mismo nombre, pero con implementaciones </a:t>
            </a:r>
            <a:r>
              <a:rPr lang="es-ES" sz="3600" dirty="0" smtClean="0">
                <a:solidFill>
                  <a:schemeClr val="tx1"/>
                </a:solidFill>
              </a:rPr>
              <a:t>diferentes.</a:t>
            </a:r>
            <a:endParaRPr lang="es-CO" sz="3600" dirty="0">
              <a:solidFill>
                <a:schemeClr val="tx1"/>
              </a:solidFill>
            </a:endParaRP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5801223" y="1086221"/>
            <a:ext cx="5897292" cy="57717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200" dirty="0" smtClean="0">
                <a:solidFill>
                  <a:srgbClr val="FFFF00"/>
                </a:solidFill>
              </a:rPr>
              <a:t>Perro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nombre </a:t>
            </a:r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= ‘ 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Maya</a:t>
            </a:r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 ‘</a:t>
            </a:r>
            <a:endParaRPr lang="es-CO" sz="3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2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patas = 4</a:t>
            </a:r>
          </a:p>
          <a:p>
            <a:r>
              <a:rPr lang="es-CO" sz="3200" dirty="0" smtClean="0">
                <a:solidFill>
                  <a:schemeClr val="bg1">
                    <a:lumMod val="95000"/>
                  </a:schemeClr>
                </a:solidFill>
              </a:rPr>
              <a:t>	habilidad = 3</a:t>
            </a:r>
          </a:p>
          <a:p>
            <a:endParaRPr lang="es-CO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0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sound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self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(‘Guau </a:t>
            </a:r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Guau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!</a:t>
            </a:r>
            <a:r>
              <a:rPr lang="es-CO" sz="3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‘)</a:t>
            </a:r>
          </a:p>
          <a:p>
            <a:endParaRPr lang="es-CO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5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35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3500" dirty="0" smtClean="0">
                <a:solidFill>
                  <a:schemeClr val="bg1">
                    <a:lumMod val="95000"/>
                  </a:schemeClr>
                </a:solidFill>
              </a:rPr>
              <a:t> Gato(</a:t>
            </a:r>
            <a:r>
              <a:rPr lang="es-CO" sz="3500" dirty="0" smtClean="0">
                <a:solidFill>
                  <a:srgbClr val="FFFF00"/>
                </a:solidFill>
              </a:rPr>
              <a:t>Perro</a:t>
            </a:r>
            <a:r>
              <a:rPr lang="es-CO" sz="35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35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3500" dirty="0" err="1" smtClean="0">
                <a:solidFill>
                  <a:schemeClr val="bg1">
                    <a:lumMod val="95000"/>
                  </a:schemeClr>
                </a:solidFill>
              </a:rPr>
              <a:t>pass</a:t>
            </a:r>
            <a:endParaRPr lang="es-CO" sz="35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1050" dirty="0">
                <a:solidFill>
                  <a:schemeClr val="bg1">
                    <a:lumMod val="95000"/>
                  </a:schemeClr>
                </a:solidFill>
              </a:rPr>
              <a:t>	</a:t>
            </a:r>
            <a:endParaRPr lang="es-CO" sz="1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gatito = Gato()</a:t>
            </a:r>
          </a:p>
          <a:p>
            <a:r>
              <a:rPr lang="es-CO" sz="3000" dirty="0" err="1" smtClean="0">
                <a:solidFill>
                  <a:schemeClr val="bg1">
                    <a:lumMod val="95000"/>
                  </a:schemeClr>
                </a:solidFill>
              </a:rPr>
              <a:t>gatito.sound</a:t>
            </a:r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()</a:t>
            </a:r>
            <a:endParaRPr lang="es-CO" sz="3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 rot="157549">
            <a:off x="8467479" y="5007012"/>
            <a:ext cx="3370891" cy="147732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¿¿¡¡Un perro diciendo:</a:t>
            </a:r>
          </a:p>
          <a:p>
            <a:pPr algn="ctr"/>
            <a:r>
              <a:rPr lang="es-CO" sz="3000" dirty="0" smtClean="0">
                <a:solidFill>
                  <a:schemeClr val="bg1">
                    <a:lumMod val="95000"/>
                  </a:schemeClr>
                </a:solidFill>
              </a:rPr>
              <a:t>Guau Guau!!??</a:t>
            </a:r>
            <a:endParaRPr lang="es-CO" sz="3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9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4107543" cy="879117"/>
          </a:xfrm>
        </p:spPr>
        <p:txBody>
          <a:bodyPr>
            <a:normAutofit/>
          </a:bodyPr>
          <a:lstStyle/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Polimorfismo</a:t>
            </a:r>
            <a:endParaRPr lang="es-CO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6381073" y="118873"/>
            <a:ext cx="5810927" cy="673912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class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smtClean="0">
                <a:solidFill>
                  <a:schemeClr val="bg1"/>
                </a:solidFill>
              </a:rPr>
              <a:t>Perro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	nombre = ‘ Maya ‘</a:t>
            </a:r>
          </a:p>
          <a:p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800" dirty="0" smtClean="0">
                <a:solidFill>
                  <a:schemeClr val="accent6"/>
                </a:solidFill>
              </a:rPr>
              <a:t>habilidad = 3</a:t>
            </a:r>
          </a:p>
          <a:p>
            <a:endParaRPr lang="es-CO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5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err="1" smtClean="0">
                <a:solidFill>
                  <a:srgbClr val="FF0000"/>
                </a:solidFill>
              </a:rPr>
              <a:t>sound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self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800" dirty="0" err="1" smtClean="0">
                <a:solidFill>
                  <a:srgbClr val="FF0000"/>
                </a:solidFill>
              </a:rPr>
              <a:t>print</a:t>
            </a:r>
            <a:r>
              <a:rPr lang="es-CO" sz="2800" dirty="0" smtClean="0">
                <a:solidFill>
                  <a:srgbClr val="FF0000"/>
                </a:solidFill>
              </a:rPr>
              <a:t>(‘Guau </a:t>
            </a:r>
            <a:r>
              <a:rPr lang="es-CO" sz="2800" dirty="0" err="1" smtClean="0">
                <a:solidFill>
                  <a:srgbClr val="FF0000"/>
                </a:solidFill>
              </a:rPr>
              <a:t>Guau</a:t>
            </a:r>
            <a:r>
              <a:rPr lang="es-CO" sz="2800" dirty="0" smtClean="0">
                <a:solidFill>
                  <a:srgbClr val="FF0000"/>
                </a:solidFill>
              </a:rPr>
              <a:t>!</a:t>
            </a:r>
            <a:r>
              <a:rPr lang="es-CO" sz="2800" dirty="0">
                <a:solidFill>
                  <a:srgbClr val="FF0000"/>
                </a:solidFill>
              </a:rPr>
              <a:t> </a:t>
            </a:r>
            <a:r>
              <a:rPr lang="es-CO" sz="2800" dirty="0" smtClean="0">
                <a:solidFill>
                  <a:srgbClr val="FF0000"/>
                </a:solidFill>
              </a:rPr>
              <a:t>‘)</a:t>
            </a:r>
          </a:p>
          <a:p>
            <a:endParaRPr lang="es-CO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800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lass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Gato(Perro):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800" dirty="0" smtClean="0">
                <a:solidFill>
                  <a:schemeClr val="accent6"/>
                </a:solidFill>
              </a:rPr>
              <a:t>habilidad = 8</a:t>
            </a:r>
          </a:p>
          <a:p>
            <a:r>
              <a:rPr lang="es-CO" sz="1000" dirty="0">
                <a:solidFill>
                  <a:schemeClr val="bg1">
                    <a:lumMod val="95000"/>
                  </a:schemeClr>
                </a:solidFill>
              </a:rPr>
              <a:t>	</a:t>
            </a:r>
            <a:endParaRPr lang="es-CO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5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def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CO" sz="2800" dirty="0" err="1" smtClean="0">
                <a:solidFill>
                  <a:srgbClr val="FFFF00"/>
                </a:solidFill>
              </a:rPr>
              <a:t>sound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2800" dirty="0" err="1" smtClean="0">
                <a:solidFill>
                  <a:schemeClr val="bg1">
                    <a:lumMod val="95000"/>
                  </a:schemeClr>
                </a:solidFill>
              </a:rPr>
              <a:t>self</a:t>
            </a:r>
            <a:r>
              <a:rPr lang="es-CO" sz="2800" dirty="0" smtClean="0">
                <a:solidFill>
                  <a:schemeClr val="bg1">
                    <a:lumMod val="95000"/>
                  </a:schemeClr>
                </a:solidFill>
              </a:rPr>
              <a:t>):</a:t>
            </a:r>
          </a:p>
          <a:p>
            <a:r>
              <a:rPr lang="es-CO" sz="2800" dirty="0">
                <a:solidFill>
                  <a:schemeClr val="bg1">
                    <a:lumMod val="95000"/>
                  </a:schemeClr>
                </a:solidFill>
              </a:rPr>
              <a:t>		</a:t>
            </a:r>
            <a:r>
              <a:rPr lang="es-CO" sz="2800" dirty="0" err="1">
                <a:solidFill>
                  <a:srgbClr val="FFFF00"/>
                </a:solidFill>
              </a:rPr>
              <a:t>print</a:t>
            </a:r>
            <a:r>
              <a:rPr lang="es-CO" sz="2800" dirty="0" smtClean="0">
                <a:solidFill>
                  <a:srgbClr val="FFFF00"/>
                </a:solidFill>
              </a:rPr>
              <a:t>(‘Miau!‘)</a:t>
            </a:r>
            <a:endParaRPr lang="es-CO" sz="2800" dirty="0">
              <a:solidFill>
                <a:srgbClr val="FFFF00"/>
              </a:solidFill>
            </a:endParaRPr>
          </a:p>
          <a:p>
            <a:r>
              <a:rPr lang="es-CO" sz="2200" dirty="0" smtClean="0">
                <a:solidFill>
                  <a:schemeClr val="bg1">
                    <a:lumMod val="95000"/>
                  </a:schemeClr>
                </a:solidFill>
              </a:rPr>
              <a:t>gatito = Gato()</a:t>
            </a:r>
          </a:p>
          <a:p>
            <a:r>
              <a:rPr lang="es-CO" sz="2200" dirty="0" err="1" smtClean="0">
                <a:solidFill>
                  <a:schemeClr val="bg1">
                    <a:lumMod val="95000"/>
                  </a:schemeClr>
                </a:solidFill>
              </a:rPr>
              <a:t>print</a:t>
            </a:r>
            <a:r>
              <a:rPr lang="es-CO" sz="22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s-CO" sz="2200" dirty="0" err="1" smtClean="0">
                <a:solidFill>
                  <a:schemeClr val="bg1">
                    <a:lumMod val="95000"/>
                  </a:schemeClr>
                </a:solidFill>
              </a:rPr>
              <a:t>gatito.habilidad</a:t>
            </a:r>
            <a:r>
              <a:rPr lang="es-CO" sz="22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es-CO" sz="22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O" sz="2200" dirty="0" err="1" smtClean="0">
                <a:solidFill>
                  <a:schemeClr val="bg1">
                    <a:lumMod val="95000"/>
                  </a:schemeClr>
                </a:solidFill>
              </a:rPr>
              <a:t>gatito.sound</a:t>
            </a:r>
            <a:r>
              <a:rPr lang="es-CO" sz="2200" dirty="0" smtClean="0">
                <a:solidFill>
                  <a:schemeClr val="bg1">
                    <a:lumMod val="95000"/>
                  </a:schemeClr>
                </a:solidFill>
              </a:rPr>
              <a:t>()</a:t>
            </a:r>
            <a:endParaRPr lang="es-CO" sz="2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Marcador de texto 2"/>
          <p:cNvSpPr txBox="1">
            <a:spLocks/>
          </p:cNvSpPr>
          <p:nvPr/>
        </p:nvSpPr>
        <p:spPr>
          <a:xfrm>
            <a:off x="167425" y="1304038"/>
            <a:ext cx="5957604" cy="5553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i="1" dirty="0" err="1" smtClean="0">
                <a:solidFill>
                  <a:schemeClr val="tx1"/>
                </a:solidFill>
              </a:rPr>
              <a:t>Method</a:t>
            </a:r>
            <a:r>
              <a:rPr lang="es-ES" sz="3600" i="1" dirty="0" smtClean="0">
                <a:solidFill>
                  <a:schemeClr val="tx1"/>
                </a:solidFill>
              </a:rPr>
              <a:t> </a:t>
            </a:r>
            <a:r>
              <a:rPr lang="es-ES" sz="3600" i="1" dirty="0" err="1" smtClean="0">
                <a:solidFill>
                  <a:schemeClr val="tx1"/>
                </a:solidFill>
              </a:rPr>
              <a:t>overriding</a:t>
            </a:r>
            <a:endParaRPr lang="es-ES" sz="3600" i="1" dirty="0" smtClean="0">
              <a:solidFill>
                <a:schemeClr val="tx1"/>
              </a:solidFill>
            </a:endParaRPr>
          </a:p>
          <a:p>
            <a:r>
              <a:rPr lang="es-CO" sz="3600" dirty="0" smtClean="0">
                <a:solidFill>
                  <a:schemeClr val="tx1"/>
                </a:solidFill>
              </a:rPr>
              <a:t>Redefinición de métodos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1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600" dirty="0" smtClean="0">
                <a:solidFill>
                  <a:schemeClr val="tx1"/>
                </a:solidFill>
              </a:rPr>
              <a:t>Definir un método con el mismo nombre en distintas clases</a:t>
            </a:r>
            <a:r>
              <a:rPr lang="es-CO" sz="3200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11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600" b="1" dirty="0" smtClean="0">
                <a:solidFill>
                  <a:schemeClr val="accent6">
                    <a:lumMod val="75000"/>
                  </a:schemeClr>
                </a:solidFill>
              </a:rPr>
              <a:t>También podemos redefinir un atributo</a:t>
            </a:r>
            <a:endParaRPr lang="es-CO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8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-199202"/>
            <a:ext cx="12447699" cy="229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hemos dejado por fuera</a:t>
            </a:r>
            <a:r>
              <a:rPr lang="es-CO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CO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CO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O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sigue en el estudio de OOP</a:t>
            </a:r>
            <a:r>
              <a:rPr lang="es-CO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CO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arcador de texto 2"/>
          <p:cNvSpPr txBox="1">
            <a:spLocks/>
          </p:cNvSpPr>
          <p:nvPr/>
        </p:nvSpPr>
        <p:spPr>
          <a:xfrm>
            <a:off x="972024" y="2095500"/>
            <a:ext cx="9238775" cy="5086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900" dirty="0" err="1">
                <a:solidFill>
                  <a:schemeClr val="tx1"/>
                </a:solidFill>
              </a:rPr>
              <a:t>Composition</a:t>
            </a:r>
            <a:r>
              <a:rPr lang="es-CO" sz="3900" dirty="0">
                <a:solidFill>
                  <a:schemeClr val="tx1"/>
                </a:solidFill>
              </a:rPr>
              <a:t> vs </a:t>
            </a:r>
            <a:r>
              <a:rPr lang="es-CO" sz="3900" dirty="0" err="1" smtClean="0">
                <a:solidFill>
                  <a:schemeClr val="tx1"/>
                </a:solidFill>
              </a:rPr>
              <a:t>Inheritance</a:t>
            </a:r>
            <a:endParaRPr lang="es-CO" sz="39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15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600" dirty="0" err="1">
                <a:solidFill>
                  <a:schemeClr val="tx1"/>
                </a:solidFill>
              </a:rPr>
              <a:t>Abstract</a:t>
            </a:r>
            <a:r>
              <a:rPr lang="es-CO" sz="3600" dirty="0">
                <a:solidFill>
                  <a:schemeClr val="tx1"/>
                </a:solidFill>
              </a:rPr>
              <a:t> </a:t>
            </a:r>
            <a:r>
              <a:rPr lang="es-CO" sz="3600" dirty="0" err="1">
                <a:solidFill>
                  <a:schemeClr val="tx1"/>
                </a:solidFill>
              </a:rPr>
              <a:t>class</a:t>
            </a:r>
            <a:r>
              <a:rPr lang="es-CO" sz="3600" dirty="0">
                <a:solidFill>
                  <a:schemeClr val="tx1"/>
                </a:solidFill>
              </a:rPr>
              <a:t> – </a:t>
            </a:r>
            <a:r>
              <a:rPr lang="es-CO" sz="3600" dirty="0" smtClean="0">
                <a:solidFill>
                  <a:schemeClr val="tx1"/>
                </a:solidFill>
              </a:rPr>
              <a:t>ABC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1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 err="1">
                <a:solidFill>
                  <a:schemeClr val="tx1"/>
                </a:solidFill>
              </a:rPr>
              <a:t>Method</a:t>
            </a:r>
            <a:r>
              <a:rPr lang="es-ES" sz="3600" dirty="0">
                <a:solidFill>
                  <a:schemeClr val="tx1"/>
                </a:solidFill>
              </a:rPr>
              <a:t> </a:t>
            </a:r>
            <a:r>
              <a:rPr lang="es-ES" sz="3600" dirty="0" err="1" smtClean="0">
                <a:solidFill>
                  <a:schemeClr val="tx1"/>
                </a:solidFill>
              </a:rPr>
              <a:t>overloading</a:t>
            </a:r>
            <a:endParaRPr lang="es-ES" sz="36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Special methods (__</a:t>
            </a:r>
            <a:r>
              <a:rPr lang="en-US" sz="3600" dirty="0" err="1">
                <a:solidFill>
                  <a:schemeClr val="tx1"/>
                </a:solidFill>
              </a:rPr>
              <a:t>init</a:t>
            </a:r>
            <a:r>
              <a:rPr lang="en-US" sz="3600" dirty="0">
                <a:solidFill>
                  <a:schemeClr val="tx1"/>
                </a:solidFill>
              </a:rPr>
              <a:t>__, __</a:t>
            </a:r>
            <a:r>
              <a:rPr lang="en-US" sz="3600" dirty="0" err="1">
                <a:solidFill>
                  <a:schemeClr val="tx1"/>
                </a:solidFill>
              </a:rPr>
              <a:t>str</a:t>
            </a:r>
            <a:r>
              <a:rPr lang="en-US" sz="3600" dirty="0">
                <a:solidFill>
                  <a:schemeClr val="tx1"/>
                </a:solidFill>
              </a:rPr>
              <a:t>__, </a:t>
            </a:r>
            <a:r>
              <a:rPr lang="en-US" sz="3600" dirty="0" err="1">
                <a:solidFill>
                  <a:schemeClr val="tx1"/>
                </a:solidFill>
              </a:rPr>
              <a:t>etc</a:t>
            </a:r>
            <a:r>
              <a:rPr lang="en-US" sz="3600" dirty="0" smtClean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Decorators (@</a:t>
            </a:r>
            <a:r>
              <a:rPr lang="en-US" sz="3600" dirty="0" err="1" smtClean="0">
                <a:solidFill>
                  <a:schemeClr val="tx1"/>
                </a:solidFill>
              </a:rPr>
              <a:t>staticmethod</a:t>
            </a:r>
            <a:r>
              <a:rPr lang="en-US" sz="3600" dirty="0" smtClean="0">
                <a:solidFill>
                  <a:schemeClr val="tx1"/>
                </a:solidFill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</a:rPr>
              <a:t>etc</a:t>
            </a:r>
            <a:r>
              <a:rPr lang="en-US" sz="3600" dirty="0" smtClean="0">
                <a:solidFill>
                  <a:schemeClr val="tx1"/>
                </a:solidFill>
              </a:rPr>
              <a:t>)</a:t>
            </a:r>
            <a:endParaRPr lang="es-CO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24114" y="725714"/>
            <a:ext cx="8302171" cy="114662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Ejercicios de aplicación</a:t>
            </a:r>
            <a:endParaRPr lang="es-CO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texto 2"/>
          <p:cNvSpPr txBox="1">
            <a:spLocks/>
          </p:cNvSpPr>
          <p:nvPr/>
        </p:nvSpPr>
        <p:spPr>
          <a:xfrm>
            <a:off x="399650" y="2174420"/>
            <a:ext cx="11052119" cy="3732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s-ES" sz="3600" dirty="0">
                <a:solidFill>
                  <a:schemeClr val="tx1"/>
                </a:solidFill>
              </a:rPr>
              <a:t>Crear un cajero </a:t>
            </a:r>
            <a:r>
              <a:rPr lang="es-ES" sz="3600" dirty="0" smtClean="0">
                <a:solidFill>
                  <a:schemeClr val="tx1"/>
                </a:solidFill>
              </a:rPr>
              <a:t>automático.</a:t>
            </a:r>
            <a:endParaRPr lang="es-CO" sz="1100" dirty="0" smtClean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s-ES" sz="3600" dirty="0">
                <a:solidFill>
                  <a:schemeClr val="tx1"/>
                </a:solidFill>
              </a:rPr>
              <a:t>Implementar el código del ejercicio </a:t>
            </a:r>
            <a:r>
              <a:rPr lang="es-ES" sz="3600" dirty="0" smtClean="0">
                <a:solidFill>
                  <a:schemeClr val="tx1"/>
                </a:solidFill>
              </a:rPr>
              <a:t>1 </a:t>
            </a:r>
            <a:r>
              <a:rPr lang="es-ES" sz="3600" dirty="0">
                <a:solidFill>
                  <a:schemeClr val="tx1"/>
                </a:solidFill>
              </a:rPr>
              <a:t>a una GUI</a:t>
            </a:r>
          </a:p>
          <a:p>
            <a:pPr marL="742950" indent="-742950">
              <a:buFont typeface="+mj-lt"/>
              <a:buAutoNum type="arabicPeriod"/>
            </a:pPr>
            <a:r>
              <a:rPr lang="es-ES" sz="3600" dirty="0">
                <a:solidFill>
                  <a:schemeClr val="tx1"/>
                </a:solidFill>
              </a:rPr>
              <a:t>Crear </a:t>
            </a:r>
            <a:r>
              <a:rPr lang="es-ES" sz="3600" dirty="0" smtClean="0">
                <a:solidFill>
                  <a:schemeClr val="tx1"/>
                </a:solidFill>
              </a:rPr>
              <a:t>un administrador </a:t>
            </a:r>
            <a:r>
              <a:rPr lang="es-ES" sz="3600" dirty="0">
                <a:solidFill>
                  <a:schemeClr val="tx1"/>
                </a:solidFill>
              </a:rPr>
              <a:t>de personal que ingresa a una empresa.</a:t>
            </a:r>
          </a:p>
          <a:p>
            <a:pPr marL="742950" indent="-742950">
              <a:buFont typeface="+mj-lt"/>
              <a:buAutoNum type="arabicPeriod"/>
            </a:pPr>
            <a:r>
              <a:rPr lang="es-CO" sz="3600" dirty="0" smtClean="0">
                <a:solidFill>
                  <a:schemeClr val="tx1"/>
                </a:solidFill>
              </a:rPr>
              <a:t>Crear un programa para llevar control de libros en una biblioteca.</a:t>
            </a:r>
            <a:endParaRPr lang="es-CO" sz="3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Nicolás Táutiva\Desktop\y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8514" y="146503"/>
            <a:ext cx="2889024" cy="176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69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" t="21937" r="72658" b="7825"/>
          <a:stretch/>
        </p:blipFill>
        <p:spPr bwMode="auto">
          <a:xfrm>
            <a:off x="5932712" y="84792"/>
            <a:ext cx="6074228" cy="670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texto 2"/>
          <p:cNvSpPr txBox="1">
            <a:spLocks/>
          </p:cNvSpPr>
          <p:nvPr/>
        </p:nvSpPr>
        <p:spPr>
          <a:xfrm>
            <a:off x="163793" y="1103086"/>
            <a:ext cx="5768919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dirty="0" smtClean="0">
                <a:solidFill>
                  <a:schemeClr val="tx1"/>
                </a:solidFill>
              </a:rPr>
              <a:t>3.  Crear </a:t>
            </a:r>
            <a:r>
              <a:rPr lang="es-ES" sz="3600" dirty="0">
                <a:solidFill>
                  <a:schemeClr val="tx1"/>
                </a:solidFill>
              </a:rPr>
              <a:t>un </a:t>
            </a:r>
            <a:r>
              <a:rPr lang="es-ES" sz="3600" dirty="0" smtClean="0">
                <a:solidFill>
                  <a:schemeClr val="tx1"/>
                </a:solidFill>
              </a:rPr>
              <a:t>administrador </a:t>
            </a:r>
            <a:r>
              <a:rPr lang="es-ES" sz="3600" dirty="0">
                <a:solidFill>
                  <a:schemeClr val="tx1"/>
                </a:solidFill>
              </a:rPr>
              <a:t>de personal que ingresa a una empresa</a:t>
            </a:r>
            <a:r>
              <a:rPr lang="es-ES" sz="3600" dirty="0" smtClean="0">
                <a:solidFill>
                  <a:schemeClr val="tx1"/>
                </a:solidFill>
              </a:rPr>
              <a:t>.</a:t>
            </a:r>
            <a:endParaRPr lang="es-E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5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44312"/>
            <a:ext cx="11475076" cy="851231"/>
          </a:xfrm>
        </p:spPr>
        <p:txBody>
          <a:bodyPr>
            <a:normAutofit/>
          </a:bodyPr>
          <a:lstStyle/>
          <a:p>
            <a:pPr algn="l"/>
            <a:r>
              <a:rPr lang="es-CO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Programación para no programadores:</a:t>
            </a:r>
            <a:endParaRPr lang="es-CO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177264" y="5146684"/>
            <a:ext cx="3714750" cy="1306155"/>
          </a:xfrm>
        </p:spPr>
        <p:txBody>
          <a:bodyPr>
            <a:normAutofit fontScale="92500"/>
          </a:bodyPr>
          <a:lstStyle/>
          <a:p>
            <a:pPr algn="l"/>
            <a:r>
              <a:rPr lang="es-CO" dirty="0" smtClean="0"/>
              <a:t>Juan Nicolás Táutiva</a:t>
            </a:r>
          </a:p>
          <a:p>
            <a:pPr algn="l"/>
            <a:r>
              <a:rPr lang="es-CO" dirty="0" smtClean="0"/>
              <a:t>nicolastautiva@hotmail.com</a:t>
            </a:r>
          </a:p>
          <a:p>
            <a:pPr algn="l"/>
            <a:r>
              <a:rPr lang="es-CO" dirty="0" smtClean="0"/>
              <a:t>www.github.com/NickATC</a:t>
            </a:r>
            <a:endParaRPr lang="es-CO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85207" y="1776441"/>
            <a:ext cx="11475076" cy="20839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cuatro pilares de la programación orientada a objetos.</a:t>
            </a:r>
            <a:endParaRPr lang="es-CO" sz="6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assets-cdn.github.com/images/modules/open_graph/github-mar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t="2034" r="24281" b="2425"/>
          <a:stretch/>
        </p:blipFill>
        <p:spPr bwMode="auto">
          <a:xfrm>
            <a:off x="7860671" y="6016983"/>
            <a:ext cx="333829" cy="3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1127" t="13128" r="61760" b="56811"/>
          <a:stretch/>
        </p:blipFill>
        <p:spPr>
          <a:xfrm>
            <a:off x="585207" y="4160274"/>
            <a:ext cx="2640168" cy="26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71346" y="1326494"/>
            <a:ext cx="10747818" cy="49773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Aclaremos algunos </a:t>
            </a:r>
            <a:endParaRPr lang="es-CO" sz="8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O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conceptos básicos</a:t>
            </a:r>
            <a:endParaRPr lang="es-CO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83594" y="1952561"/>
            <a:ext cx="10346028" cy="395884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/>
              <a:t>Paradigma de </a:t>
            </a:r>
            <a:r>
              <a:rPr lang="es-CO" sz="3200" dirty="0" smtClean="0"/>
              <a:t>programación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/>
              <a:t>Toda la programación esta dirigida a crear, acceder, manipular e interactuar con los objetos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/>
              <a:t>Para Python TODO es un objeto. </a:t>
            </a:r>
          </a:p>
          <a:p>
            <a:endParaRPr lang="es-CO" sz="32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15198" y="545431"/>
            <a:ext cx="5563929" cy="725905"/>
          </a:xfrm>
        </p:spPr>
        <p:txBody>
          <a:bodyPr>
            <a:no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es la OOP?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2618" y="1066800"/>
            <a:ext cx="11661086" cy="565265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/>
              <a:t>Un objeto es una cosa tangible que se puede ver, sentir, y </a:t>
            </a:r>
            <a:r>
              <a:rPr lang="es-CO" sz="3200" dirty="0" smtClean="0"/>
              <a:t>manipular.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sz="3200" dirty="0"/>
          </a:p>
          <a:p>
            <a:r>
              <a:rPr lang="es-CO" sz="3200" dirty="0" smtClean="0"/>
              <a:t>Estos objetos: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 smtClean="0"/>
              <a:t>Tiene </a:t>
            </a:r>
            <a:r>
              <a:rPr lang="es-CO" sz="3200" dirty="0"/>
              <a:t>características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3200" dirty="0"/>
              <a:t>Puede realizar ciertas acciones</a:t>
            </a:r>
          </a:p>
          <a:p>
            <a:endParaRPr lang="es-CO" sz="3200" dirty="0"/>
          </a:p>
          <a:p>
            <a:r>
              <a:rPr lang="es-CO" sz="3200" dirty="0"/>
              <a:t>En programación:</a:t>
            </a:r>
          </a:p>
          <a:p>
            <a:pPr algn="ctr"/>
            <a:r>
              <a:rPr lang="es-CO" sz="3200" dirty="0" smtClean="0"/>
              <a:t>	</a:t>
            </a:r>
            <a:endParaRPr lang="es-CO" sz="2400" dirty="0"/>
          </a:p>
          <a:p>
            <a:endParaRPr lang="es-CO" sz="2400" dirty="0" smtClean="0"/>
          </a:p>
          <a:p>
            <a:endParaRPr lang="es-CO" sz="2400" dirty="0"/>
          </a:p>
          <a:p>
            <a:endParaRPr lang="es-CO" sz="24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1853" y="190254"/>
            <a:ext cx="6787088" cy="725905"/>
          </a:xfrm>
        </p:spPr>
        <p:txBody>
          <a:bodyPr>
            <a:noAutofit/>
          </a:bodyPr>
          <a:lstStyle/>
          <a:p>
            <a:r>
              <a:rPr lang="es-CO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es un objeto?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89" y="0"/>
            <a:ext cx="1469315" cy="49629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565397" y="5487185"/>
            <a:ext cx="849570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CO" sz="3200" b="1" i="1" dirty="0">
                <a:solidFill>
                  <a:schemeClr val="accent1">
                    <a:lumMod val="50000"/>
                  </a:schemeClr>
                </a:solidFill>
              </a:rPr>
              <a:t>Colección de información que tiene relacionadas </a:t>
            </a:r>
          </a:p>
          <a:p>
            <a:r>
              <a:rPr lang="es-CO" sz="3200" b="1" i="1" dirty="0" smtClean="0">
                <a:solidFill>
                  <a:schemeClr val="accent1">
                    <a:lumMod val="50000"/>
                  </a:schemeClr>
                </a:solidFill>
              </a:rPr>
              <a:t>ciertas características y acciones</a:t>
            </a:r>
            <a:r>
              <a:rPr lang="es-CO" sz="3200" b="1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002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5369</TotalTime>
  <Words>2728</Words>
  <Application>Microsoft Office PowerPoint</Application>
  <PresentationFormat>Personalizado</PresentationFormat>
  <Paragraphs>665</Paragraphs>
  <Slides>68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69" baseType="lpstr">
      <vt:lpstr>Tema de Office</vt:lpstr>
      <vt:lpstr>Programación para no programadores:</vt:lpstr>
      <vt:lpstr>Presentación de PowerPoint</vt:lpstr>
      <vt:lpstr>Objetivo :</vt:lpstr>
      <vt:lpstr>Temas a tratar:</vt:lpstr>
      <vt:lpstr>¿Cómo se manejará este taller?</vt:lpstr>
      <vt:lpstr>¿Cómo participarán ustedes?</vt:lpstr>
      <vt:lpstr>Presentación de PowerPoint</vt:lpstr>
      <vt:lpstr>Que es la OOP?</vt:lpstr>
      <vt:lpstr>Que es un objeto?</vt:lpstr>
      <vt:lpstr>¿Qué es una CLASS?</vt:lpstr>
      <vt:lpstr>¿Para qué sirve la OOP?</vt:lpstr>
      <vt:lpstr>Empecemos!</vt:lpstr>
      <vt:lpstr>Presentación de PowerPoint</vt:lpstr>
      <vt:lpstr>Analicemos un objeto</vt:lpstr>
      <vt:lpstr>Actividad:</vt:lpstr>
      <vt:lpstr>¿Cómo creamos una class?</vt:lpstr>
      <vt:lpstr>¿Cómo creamos un objeto?</vt:lpstr>
      <vt:lpstr>¿Cómo accedo a los atributos de un objeto?</vt:lpstr>
      <vt:lpstr>Actividad:</vt:lpstr>
      <vt:lpstr>Presentación de PowerPoint</vt:lpstr>
      <vt:lpstr>Reto:</vt:lpstr>
      <vt:lpstr>Presentación de PowerPoint</vt:lpstr>
      <vt:lpstr>Analicemos un objeto</vt:lpstr>
      <vt:lpstr>¿Cómo agregamos métodos a una class?</vt:lpstr>
      <vt:lpstr>¿Cómo accedo a los métodos?</vt:lpstr>
      <vt:lpstr>Presentación de PowerPoint</vt:lpstr>
      <vt:lpstr>¿Cómo accedo a los métodos?</vt:lpstr>
      <vt:lpstr>¿Cómo arreglo este error?</vt:lpstr>
      <vt:lpstr>Como arreglo este error?</vt:lpstr>
      <vt:lpstr>Actividad:</vt:lpstr>
      <vt:lpstr>Presentación de PowerPoint</vt:lpstr>
      <vt:lpstr>Reto:</vt:lpstr>
      <vt:lpstr>Presentación de PowerPoint</vt:lpstr>
      <vt:lpstr>¿Cómo solucionamos este error?</vt:lpstr>
      <vt:lpstr>Distinción importante!!!!</vt:lpstr>
      <vt:lpstr>Presentación de PowerPoint</vt:lpstr>
      <vt:lpstr>¿Cómo pasamos diferentes valores como atributos?</vt:lpstr>
      <vt:lpstr>¿Cómo pasamos diferentes valores como atributos?</vt:lpstr>
      <vt:lpstr>Presentación de PowerPoint</vt:lpstr>
      <vt:lpstr>Presentación de PowerPoint</vt:lpstr>
      <vt:lpstr>Actividad y Reto:</vt:lpstr>
      <vt:lpstr>¿Reto opcional?:</vt:lpstr>
      <vt:lpstr>Presentación de PowerPoint</vt:lpstr>
      <vt:lpstr>Presentación de PowerPoint</vt:lpstr>
      <vt:lpstr>Sigamos!</vt:lpstr>
      <vt:lpstr>4 pilares  de la OOP</vt:lpstr>
      <vt:lpstr>4 pilares de la OOP</vt:lpstr>
      <vt:lpstr>Abstracción - Abstraction</vt:lpstr>
      <vt:lpstr>Abstracción - Abstraction</vt:lpstr>
      <vt:lpstr>Encapsulamiento  -  Encapsulation</vt:lpstr>
      <vt:lpstr>Encapsulamiento</vt:lpstr>
      <vt:lpstr>Encapsulamiento</vt:lpstr>
      <vt:lpstr>Herencia  -  Inheritance</vt:lpstr>
      <vt:lpstr>Herencia  -  Inheritance</vt:lpstr>
      <vt:lpstr>Actividad y Reto:</vt:lpstr>
      <vt:lpstr>Presentación de PowerPoint</vt:lpstr>
      <vt:lpstr>Actividad:</vt:lpstr>
      <vt:lpstr>Herencia</vt:lpstr>
      <vt:lpstr>Herencia</vt:lpstr>
      <vt:lpstr>Herencia Múltiple  --  Multiple Inheritance</vt:lpstr>
      <vt:lpstr>Herencia Múltiple  --  Multiple Inheritance</vt:lpstr>
      <vt:lpstr>Presentación de PowerPoint</vt:lpstr>
      <vt:lpstr>Polimorfismo  -  Polymorphism</vt:lpstr>
      <vt:lpstr>Polimorfismo</vt:lpstr>
      <vt:lpstr>Presentación de PowerPoint</vt:lpstr>
      <vt:lpstr>Presentación de PowerPoint</vt:lpstr>
      <vt:lpstr>Presentación de PowerPoint</vt:lpstr>
      <vt:lpstr>Programación para no programadores: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Nicolas Tautiva</dc:creator>
  <cp:lastModifiedBy>Nicolás Táutiva</cp:lastModifiedBy>
  <cp:revision>592</cp:revision>
  <dcterms:created xsi:type="dcterms:W3CDTF">2018-01-07T15:58:01Z</dcterms:created>
  <dcterms:modified xsi:type="dcterms:W3CDTF">2018-04-02T14:53:13Z</dcterms:modified>
</cp:coreProperties>
</file>