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y="6858000" cx="9144000"/>
  <p:notesSz cx="6858000" cy="9144000"/>
  <p:embeddedFontLst>
    <p:embeddedFont>
      <p:font typeface="Oswald"/>
      <p:regular r:id="rId31"/>
      <p:bold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Oswald-regular.fntdata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32" Type="http://schemas.openxmlformats.org/officeDocument/2006/relationships/font" Target="fonts/Oswald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371600" y="1143000"/>
            <a:ext cx="41148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b="0" i="0" lang="es-CO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Shape 59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Shape 131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Shape 138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ape 147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Shape 158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Shape 166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Shape 173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Shape 181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Shape 190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Shape 198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Shape 206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Shape 65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Shape 213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Shape 221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Shape 230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Shape 239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Shape 246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Shape 252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Shape 259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73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Shape 81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Shape 89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98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Shape 107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Shape 124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ctrTitle"/>
          </p:nvPr>
        </p:nvSpPr>
        <p:spPr>
          <a:xfrm>
            <a:off x="311708" y="992766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 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311700" y="4202966"/>
            <a:ext cx="8520600" cy="1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982133" y="457200"/>
            <a:ext cx="7704600" cy="19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982133" y="2667000"/>
            <a:ext cx="7704600" cy="333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449580" lvl="0" marL="457200" marR="0" rtl="0" algn="l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12750" lvl="1" marL="9144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94335" lvl="2" marL="13716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75919" lvl="3" marL="18288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7504" lvl="4" marL="22860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7504" lvl="5" marL="27432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7504" lvl="6" marL="32004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7504" lvl="7" marL="36576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7504" lvl="8" marL="4114800" marR="0" rtl="0" algn="l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7344328" y="6108173"/>
            <a:ext cx="8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1972647" y="6108173"/>
            <a:ext cx="5314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258967" y="6108173"/>
            <a:ext cx="427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 column 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 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 title and 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166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Shape 44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42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42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42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42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42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42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42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" type="body"/>
          </p:nvPr>
        </p:nvSpPr>
        <p:spPr>
          <a:xfrm>
            <a:off x="311700" y="5640766"/>
            <a:ext cx="59988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image" Target="../media/image2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14.png"/><Relationship Id="rId5" Type="http://schemas.openxmlformats.org/officeDocument/2006/relationships/image" Target="../media/image11.png"/><Relationship Id="rId6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Relationship Id="rId4" Type="http://schemas.openxmlformats.org/officeDocument/2006/relationships/image" Target="../media/image2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Relationship Id="rId4" Type="http://schemas.openxmlformats.org/officeDocument/2006/relationships/image" Target="../media/image31.png"/><Relationship Id="rId5" Type="http://schemas.openxmlformats.org/officeDocument/2006/relationships/image" Target="../media/image1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Relationship Id="rId4" Type="http://schemas.openxmlformats.org/officeDocument/2006/relationships/image" Target="../media/image3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Relationship Id="rId4" Type="http://schemas.openxmlformats.org/officeDocument/2006/relationships/image" Target="../media/image2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Relationship Id="rId4" Type="http://schemas.openxmlformats.org/officeDocument/2006/relationships/image" Target="../media/image3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png"/><Relationship Id="rId4" Type="http://schemas.openxmlformats.org/officeDocument/2006/relationships/image" Target="../media/image2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17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.png"/><Relationship Id="rId4" Type="http://schemas.openxmlformats.org/officeDocument/2006/relationships/image" Target="../media/image13.png"/><Relationship Id="rId5" Type="http://schemas.openxmlformats.org/officeDocument/2006/relationships/image" Target="../media/image2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2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.png"/><Relationship Id="rId4" Type="http://schemas.openxmlformats.org/officeDocument/2006/relationships/image" Target="../media/image23.png"/><Relationship Id="rId5" Type="http://schemas.openxmlformats.org/officeDocument/2006/relationships/image" Target="../media/image22.png"/><Relationship Id="rId6" Type="http://schemas.openxmlformats.org/officeDocument/2006/relationships/image" Target="../media/image1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6.png"/><Relationship Id="rId4" Type="http://schemas.openxmlformats.org/officeDocument/2006/relationships/image" Target="../media/image1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.png"/><Relationship Id="rId4" Type="http://schemas.openxmlformats.org/officeDocument/2006/relationships/image" Target="../media/image2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hyperlink" Target="mailto:jennifervs.bio@gmail.com" TargetMode="External"/><Relationship Id="rId4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2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2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ctrTitle"/>
          </p:nvPr>
        </p:nvSpPr>
        <p:spPr>
          <a:xfrm>
            <a:off x="1143675" y="952650"/>
            <a:ext cx="7566900" cy="49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60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Data mining with clinical and genomic data</a:t>
            </a:r>
            <a:endParaRPr b="1" sz="60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r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4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r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4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r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s-CO" sz="2400">
                <a:latin typeface="Consolas"/>
                <a:ea typeface="Consolas"/>
                <a:cs typeface="Consolas"/>
                <a:sym typeface="Consolas"/>
              </a:rPr>
              <a:t>Jennifer Vélez Segura</a:t>
            </a:r>
            <a:r>
              <a:rPr lang="es-CO" sz="2400">
                <a:latin typeface="Consolas"/>
                <a:ea typeface="Consolas"/>
                <a:cs typeface="Consolas"/>
                <a:sym typeface="Consolas"/>
              </a:rPr>
              <a:t> </a:t>
            </a:r>
            <a:endParaRPr sz="24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2400">
                <a:latin typeface="Consolas"/>
                <a:ea typeface="Consolas"/>
                <a:cs typeface="Consolas"/>
                <a:sym typeface="Consolas"/>
              </a:rPr>
              <a:t>Lic. Biología. Msc(C) Bioinformatics</a:t>
            </a:r>
            <a:endParaRPr sz="24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2400">
                <a:latin typeface="Consolas"/>
                <a:ea typeface="Consolas"/>
                <a:cs typeface="Consolas"/>
                <a:sym typeface="Consolas"/>
              </a:rPr>
              <a:t> U. Nacional</a:t>
            </a:r>
            <a:endParaRPr b="1" i="1" sz="14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sz="4860"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62" name="Shape 62"/>
          <p:cNvPicPr preferRelativeResize="0"/>
          <p:nvPr/>
        </p:nvPicPr>
        <p:blipFill rotWithShape="1">
          <a:blip r:embed="rId3">
            <a:alphaModFix/>
          </a:blip>
          <a:srcRect b="0" l="23859" r="22656" t="0"/>
          <a:stretch/>
        </p:blipFill>
        <p:spPr>
          <a:xfrm>
            <a:off x="0" y="0"/>
            <a:ext cx="1047674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471700" y="282250"/>
            <a:ext cx="83346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s-CO" sz="3600">
                <a:latin typeface="Oswald"/>
                <a:ea typeface="Oswald"/>
                <a:cs typeface="Oswald"/>
                <a:sym typeface="Oswald"/>
              </a:rPr>
              <a:t>Example database human clinical exome</a:t>
            </a:r>
            <a:endParaRPr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4" name="Shape 134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Shape 1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2069250"/>
            <a:ext cx="7757250" cy="31434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471700" y="282250"/>
            <a:ext cx="79419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Problem of data analysis</a:t>
            </a:r>
            <a:endParaRPr b="1"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1" name="Shape 141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86200" y="3864450"/>
            <a:ext cx="1781175" cy="256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 rotWithShape="1">
          <a:blip r:embed="rId5">
            <a:alphaModFix/>
          </a:blip>
          <a:srcRect b="0" l="10297" r="0" t="19627"/>
          <a:stretch/>
        </p:blipFill>
        <p:spPr>
          <a:xfrm>
            <a:off x="471700" y="1548600"/>
            <a:ext cx="4583124" cy="2680751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Shape 144"/>
          <p:cNvSpPr/>
          <p:nvPr/>
        </p:nvSpPr>
        <p:spPr>
          <a:xfrm rot="1884988">
            <a:off x="3104535" y="4069750"/>
            <a:ext cx="2676233" cy="1790655"/>
          </a:xfrm>
          <a:prstGeom prst="rightArrow">
            <a:avLst>
              <a:gd fmla="val 28397" name="adj1"/>
              <a:gd fmla="val 2929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471700" y="282250"/>
            <a:ext cx="79419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Problem of data analysis</a:t>
            </a:r>
            <a:endParaRPr b="1"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50" name="Shape 150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Shape 1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89500" y="4615875"/>
            <a:ext cx="2065950" cy="207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Shape 1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1700" y="1531675"/>
            <a:ext cx="1781175" cy="256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Shape 15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14559" y="1918623"/>
            <a:ext cx="4406416" cy="207517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Shape 154"/>
          <p:cNvSpPr/>
          <p:nvPr/>
        </p:nvSpPr>
        <p:spPr>
          <a:xfrm>
            <a:off x="2420475" y="2967125"/>
            <a:ext cx="1210200" cy="438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Shape 155"/>
          <p:cNvSpPr/>
          <p:nvPr/>
        </p:nvSpPr>
        <p:spPr>
          <a:xfrm rot="8100000">
            <a:off x="5423606" y="4619952"/>
            <a:ext cx="1733543" cy="438689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x="471700" y="282250"/>
            <a:ext cx="79419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3600">
                <a:latin typeface="Oswald"/>
                <a:ea typeface="Oswald"/>
                <a:cs typeface="Oswald"/>
                <a:sym typeface="Oswald"/>
              </a:rPr>
              <a:t>Data mining</a:t>
            </a:r>
            <a:endParaRPr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61" name="Shape 161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Shape 162"/>
          <p:cNvSpPr txBox="1"/>
          <p:nvPr/>
        </p:nvSpPr>
        <p:spPr>
          <a:xfrm>
            <a:off x="471700" y="1546400"/>
            <a:ext cx="7421400" cy="3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>
              <a:spcBef>
                <a:spcPts val="0"/>
              </a:spcBef>
              <a:spcAft>
                <a:spcPts val="0"/>
              </a:spcAft>
              <a:buSzPts val="2800"/>
              <a:buFont typeface="Consolas"/>
              <a:buAutoNum type="arabicPeriod"/>
            </a:pPr>
            <a:r>
              <a:rPr lang="es-CO" sz="2800">
                <a:latin typeface="Consolas"/>
                <a:ea typeface="Consolas"/>
                <a:cs typeface="Consolas"/>
                <a:sym typeface="Consolas"/>
              </a:rPr>
              <a:t>C</a:t>
            </a:r>
            <a:r>
              <a:rPr lang="es-CO" sz="2800">
                <a:latin typeface="Consolas"/>
                <a:ea typeface="Consolas"/>
                <a:cs typeface="Consolas"/>
                <a:sym typeface="Consolas"/>
              </a:rPr>
              <a:t>haracterization of the clinical history.</a:t>
            </a:r>
            <a:endParaRPr sz="2800">
              <a:latin typeface="Consolas"/>
              <a:ea typeface="Consolas"/>
              <a:cs typeface="Consolas"/>
              <a:sym typeface="Consolas"/>
            </a:endParaRPr>
          </a:p>
          <a:p>
            <a:pPr indent="-4064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onsolas"/>
              <a:buAutoNum type="arabicPeriod"/>
            </a:pPr>
            <a:r>
              <a:rPr lang="es-CO" sz="2800">
                <a:latin typeface="Consolas"/>
                <a:ea typeface="Consolas"/>
                <a:cs typeface="Consolas"/>
                <a:sym typeface="Consolas"/>
              </a:rPr>
              <a:t>Analysis with genomic data.</a:t>
            </a:r>
            <a:endParaRPr sz="28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latin typeface="Consolas"/>
              <a:ea typeface="Consolas"/>
              <a:cs typeface="Consolas"/>
              <a:sym typeface="Consolas"/>
            </a:endParaRPr>
          </a:p>
        </p:txBody>
      </p:sp>
      <p:pic>
        <p:nvPicPr>
          <p:cNvPr id="163" name="Shape 1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34150" y="4174625"/>
            <a:ext cx="2811800" cy="212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type="title"/>
          </p:nvPr>
        </p:nvSpPr>
        <p:spPr>
          <a:xfrm>
            <a:off x="120150" y="282250"/>
            <a:ext cx="79419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Text mining clinical information</a:t>
            </a:r>
            <a:endParaRPr b="1"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69" name="Shape 169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Shape 170"/>
          <p:cNvPicPr preferRelativeResize="0"/>
          <p:nvPr/>
        </p:nvPicPr>
        <p:blipFill rotWithShape="1">
          <a:blip r:embed="rId4">
            <a:alphaModFix/>
          </a:blip>
          <a:srcRect b="0" l="0" r="0" t="22881"/>
          <a:stretch/>
        </p:blipFill>
        <p:spPr>
          <a:xfrm>
            <a:off x="152400" y="2177851"/>
            <a:ext cx="7757250" cy="213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type="title"/>
          </p:nvPr>
        </p:nvSpPr>
        <p:spPr>
          <a:xfrm>
            <a:off x="120150" y="282250"/>
            <a:ext cx="79419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Text mining clinical information</a:t>
            </a:r>
            <a:endParaRPr b="1"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76" name="Shape 176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Shape 1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64200" y="1390750"/>
            <a:ext cx="4980524" cy="249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Shape 17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1375" y="3807525"/>
            <a:ext cx="1954252" cy="249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type="title"/>
          </p:nvPr>
        </p:nvSpPr>
        <p:spPr>
          <a:xfrm>
            <a:off x="120150" y="282250"/>
            <a:ext cx="79419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Text mining clinical information</a:t>
            </a:r>
            <a:endParaRPr b="1"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4" name="Shape 184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Shape 1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7800" y="2279825"/>
            <a:ext cx="4952700" cy="24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Shape 186"/>
          <p:cNvPicPr preferRelativeResize="0"/>
          <p:nvPr/>
        </p:nvPicPr>
        <p:blipFill/>
        <p:spPr>
          <a:xfrm>
            <a:off x="5484450" y="4189450"/>
            <a:ext cx="1885950" cy="2047875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Shape 187"/>
          <p:cNvSpPr txBox="1"/>
          <p:nvPr/>
        </p:nvSpPr>
        <p:spPr>
          <a:xfrm>
            <a:off x="1701325" y="1528875"/>
            <a:ext cx="16488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latin typeface="Consolas"/>
                <a:ea typeface="Consolas"/>
                <a:cs typeface="Consolas"/>
                <a:sym typeface="Consolas"/>
              </a:rPr>
              <a:t>TF-IDF</a:t>
            </a:r>
            <a:endParaRPr sz="24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type="title"/>
          </p:nvPr>
        </p:nvSpPr>
        <p:spPr>
          <a:xfrm>
            <a:off x="120150" y="282250"/>
            <a:ext cx="79419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Text mining clinical information</a:t>
            </a:r>
            <a:endParaRPr b="1"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3" name="Shape 193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Shape 194"/>
          <p:cNvSpPr txBox="1"/>
          <p:nvPr/>
        </p:nvSpPr>
        <p:spPr>
          <a:xfrm>
            <a:off x="1264325" y="1546400"/>
            <a:ext cx="5864100" cy="5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latin typeface="Consolas"/>
                <a:ea typeface="Consolas"/>
                <a:cs typeface="Consolas"/>
                <a:sym typeface="Consolas"/>
              </a:rPr>
              <a:t>WARD  with cosine similarity</a:t>
            </a:r>
            <a:endParaRPr sz="2400">
              <a:latin typeface="Consolas"/>
              <a:ea typeface="Consolas"/>
              <a:cs typeface="Consolas"/>
              <a:sym typeface="Consolas"/>
            </a:endParaRPr>
          </a:p>
        </p:txBody>
      </p:sp>
      <p:pic>
        <p:nvPicPr>
          <p:cNvPr id="195" name="Shape 1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7750" y="2983875"/>
            <a:ext cx="7757248" cy="20845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type="title"/>
          </p:nvPr>
        </p:nvSpPr>
        <p:spPr>
          <a:xfrm>
            <a:off x="120150" y="282250"/>
            <a:ext cx="79419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Text mining clinical information</a:t>
            </a:r>
            <a:endParaRPr b="1"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01" name="Shape 201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Shape 20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5400000">
            <a:off x="2809250" y="1113450"/>
            <a:ext cx="3089900" cy="617975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Shape 203"/>
          <p:cNvSpPr txBox="1"/>
          <p:nvPr/>
        </p:nvSpPr>
        <p:spPr>
          <a:xfrm>
            <a:off x="1264325" y="1546400"/>
            <a:ext cx="5864100" cy="5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latin typeface="Consolas"/>
                <a:ea typeface="Consolas"/>
                <a:cs typeface="Consolas"/>
                <a:sym typeface="Consolas"/>
              </a:rPr>
              <a:t>WARD  with cosine similarity</a:t>
            </a:r>
            <a:endParaRPr sz="24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/>
          <p:nvPr>
            <p:ph type="title"/>
          </p:nvPr>
        </p:nvSpPr>
        <p:spPr>
          <a:xfrm>
            <a:off x="120150" y="282250"/>
            <a:ext cx="79419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Text mining clinical information</a:t>
            </a:r>
            <a:endParaRPr b="1"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09" name="Shape 209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Shape 2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750" y="1648375"/>
            <a:ext cx="7451975" cy="387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646650" y="457200"/>
            <a:ext cx="7140000" cy="83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Introduction</a:t>
            </a:r>
            <a:endParaRPr b="1" i="0" sz="36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8" name="Shape 68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/>
          <p:nvPr/>
        </p:nvSpPr>
        <p:spPr>
          <a:xfrm>
            <a:off x="0" y="6499200"/>
            <a:ext cx="6432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0" name="Shape 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2500" y="1194200"/>
            <a:ext cx="7474139" cy="48790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/>
          <p:nvPr>
            <p:ph type="title"/>
          </p:nvPr>
        </p:nvSpPr>
        <p:spPr>
          <a:xfrm>
            <a:off x="120150" y="282250"/>
            <a:ext cx="79419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Text mining clinical information</a:t>
            </a:r>
            <a:endParaRPr b="1"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16" name="Shape 216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Shape 2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2300" y="1390750"/>
            <a:ext cx="3887375" cy="259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Shape 2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36225" y="3665450"/>
            <a:ext cx="2669275" cy="266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type="title"/>
          </p:nvPr>
        </p:nvSpPr>
        <p:spPr>
          <a:xfrm>
            <a:off x="120150" y="282250"/>
            <a:ext cx="79419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Text mining clinical information</a:t>
            </a:r>
            <a:endParaRPr b="1"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24" name="Shape 224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Shape 2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1188" y="1718550"/>
            <a:ext cx="3101199" cy="206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Shape 2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2192125"/>
            <a:ext cx="4369125" cy="3157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Shape 2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73925" y="3938425"/>
            <a:ext cx="3235725" cy="2157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/>
          <p:nvPr>
            <p:ph type="title"/>
          </p:nvPr>
        </p:nvSpPr>
        <p:spPr>
          <a:xfrm>
            <a:off x="120150" y="282250"/>
            <a:ext cx="79419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Text mining clinical information</a:t>
            </a:r>
            <a:endParaRPr b="1"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33" name="Shape 233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Shape 2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49425" y="4132125"/>
            <a:ext cx="3783162" cy="252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Shape 2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2875" y="1447288"/>
            <a:ext cx="3400275" cy="226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Shape 2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19600" y="1319675"/>
            <a:ext cx="3490051" cy="25221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/>
          <p:nvPr>
            <p:ph type="title"/>
          </p:nvPr>
        </p:nvSpPr>
        <p:spPr>
          <a:xfrm>
            <a:off x="120150" y="282250"/>
            <a:ext cx="79419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Data </a:t>
            </a: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mining human clinical exome</a:t>
            </a:r>
            <a:endParaRPr b="1"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42" name="Shape 242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Shape 2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82000" y="2104425"/>
            <a:ext cx="5793550" cy="325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Shape 248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Shape 249"/>
          <p:cNvSpPr txBox="1"/>
          <p:nvPr/>
        </p:nvSpPr>
        <p:spPr>
          <a:xfrm>
            <a:off x="2402925" y="2318150"/>
            <a:ext cx="4086600" cy="178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6000">
                <a:latin typeface="Oswald"/>
                <a:ea typeface="Oswald"/>
                <a:cs typeface="Oswald"/>
                <a:sym typeface="Oswald"/>
              </a:rPr>
              <a:t>Open App</a:t>
            </a:r>
            <a:endParaRPr sz="60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/>
          <p:nvPr>
            <p:ph type="title"/>
          </p:nvPr>
        </p:nvSpPr>
        <p:spPr>
          <a:xfrm>
            <a:off x="120150" y="282250"/>
            <a:ext cx="79419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Data mining human clinical exome</a:t>
            </a:r>
            <a:endParaRPr b="1"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55" name="Shape 255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Shape 2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03237" y="1964100"/>
            <a:ext cx="3794025" cy="3612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/>
          <p:nvPr>
            <p:ph idx="1" type="body"/>
          </p:nvPr>
        </p:nvSpPr>
        <p:spPr>
          <a:xfrm>
            <a:off x="565300" y="2657400"/>
            <a:ext cx="7189800" cy="15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4800">
                <a:latin typeface="Consolas"/>
                <a:ea typeface="Consolas"/>
                <a:cs typeface="Consolas"/>
                <a:sym typeface="Consolas"/>
              </a:rPr>
              <a:t>Thanks</a:t>
            </a:r>
            <a:br>
              <a:rPr lang="es-CO" sz="4800">
                <a:latin typeface="Consolas"/>
                <a:ea typeface="Consolas"/>
                <a:cs typeface="Consolas"/>
                <a:sym typeface="Consolas"/>
              </a:rPr>
            </a:br>
            <a:r>
              <a:rPr lang="es-CO" sz="4800">
                <a:latin typeface="Consolas"/>
                <a:ea typeface="Consolas"/>
                <a:cs typeface="Consolas"/>
                <a:sym typeface="Consolas"/>
              </a:rPr>
              <a:t>Questions?</a:t>
            </a:r>
            <a:endParaRPr sz="48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48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u="sng">
                <a:solidFill>
                  <a:schemeClr val="hlink"/>
                </a:solidFill>
                <a:latin typeface="Consolas"/>
                <a:ea typeface="Consolas"/>
                <a:cs typeface="Consolas"/>
                <a:sym typeface="Consolas"/>
                <a:hlinkClick r:id="rId3"/>
              </a:rPr>
              <a:t>jennifervs.bio@gmail.com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>
                <a:latin typeface="Consolas"/>
                <a:ea typeface="Consolas"/>
                <a:cs typeface="Consolas"/>
                <a:sym typeface="Consolas"/>
              </a:rPr>
              <a:t>github jevelezse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86C3"/>
              </a:buClr>
              <a:buFont typeface="Arial"/>
              <a:buNone/>
            </a:pPr>
            <a:r>
              <a:t/>
            </a:r>
            <a:endParaRPr sz="48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262" name="Shape 262"/>
          <p:cNvSpPr txBox="1"/>
          <p:nvPr/>
        </p:nvSpPr>
        <p:spPr>
          <a:xfrm>
            <a:off x="359212" y="6195000"/>
            <a:ext cx="8950500" cy="66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" name="Shape 263"/>
          <p:cNvPicPr preferRelativeResize="0"/>
          <p:nvPr/>
        </p:nvPicPr>
        <p:blipFill rotWithShape="1">
          <a:blip r:embed="rId4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646650" y="457200"/>
            <a:ext cx="7140000" cy="83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Introduction</a:t>
            </a:r>
            <a:endParaRPr b="1" i="0" sz="36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6" name="Shape 76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Shape 77"/>
          <p:cNvSpPr txBox="1"/>
          <p:nvPr/>
        </p:nvSpPr>
        <p:spPr>
          <a:xfrm>
            <a:off x="0" y="6499200"/>
            <a:ext cx="6432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8" name="Shape 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0600" y="1376725"/>
            <a:ext cx="7506041" cy="489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646650" y="457200"/>
            <a:ext cx="7140000" cy="83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lang="es-CO" sz="3600">
                <a:latin typeface="Oswald"/>
                <a:ea typeface="Oswald"/>
                <a:cs typeface="Oswald"/>
                <a:sym typeface="Oswald"/>
              </a:rPr>
              <a:t>Introduction</a:t>
            </a:r>
            <a:endParaRPr b="1" i="0" sz="36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/>
          <p:nvPr/>
        </p:nvSpPr>
        <p:spPr>
          <a:xfrm>
            <a:off x="0" y="6499200"/>
            <a:ext cx="6432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86" name="Shape 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0600" y="1446900"/>
            <a:ext cx="7506041" cy="489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646650" y="457200"/>
            <a:ext cx="7140000" cy="83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s-CO" sz="3600">
                <a:latin typeface="Oswald"/>
                <a:ea typeface="Oswald"/>
                <a:cs typeface="Oswald"/>
                <a:sym typeface="Oswald"/>
              </a:rPr>
              <a:t>Genomic data as Big Data</a:t>
            </a:r>
            <a:endParaRPr i="0" sz="36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92" name="Shape 92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/>
          <p:nvPr/>
        </p:nvSpPr>
        <p:spPr>
          <a:xfrm>
            <a:off x="0" y="6499200"/>
            <a:ext cx="6432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94" name="Shape 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12150" y="1587225"/>
            <a:ext cx="4619850" cy="25871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 txBox="1"/>
          <p:nvPr/>
        </p:nvSpPr>
        <p:spPr>
          <a:xfrm>
            <a:off x="1615100" y="4738625"/>
            <a:ext cx="5647800" cy="12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latin typeface="Consolas"/>
                <a:ea typeface="Consolas"/>
                <a:cs typeface="Consolas"/>
                <a:sym typeface="Consolas"/>
              </a:rPr>
              <a:t>3.2  billion base pair </a:t>
            </a:r>
            <a:endParaRPr sz="24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646650" y="457200"/>
            <a:ext cx="7382700" cy="83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s-CO" sz="3600">
                <a:latin typeface="Oswald"/>
                <a:ea typeface="Oswald"/>
                <a:cs typeface="Oswald"/>
                <a:sym typeface="Oswald"/>
              </a:rPr>
              <a:t>Genomic data as Big Data</a:t>
            </a:r>
            <a:endParaRPr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01" name="Shape 101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/>
          <p:nvPr/>
        </p:nvSpPr>
        <p:spPr>
          <a:xfrm>
            <a:off x="0" y="6499200"/>
            <a:ext cx="6432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>
                <a:solidFill>
                  <a:schemeClr val="dk1"/>
                </a:solidFill>
              </a:rPr>
              <a:t>https://share.ambrygen.com/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03" name="Shape 1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14100" y="2100875"/>
            <a:ext cx="3847800" cy="186415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 txBox="1"/>
          <p:nvPr/>
        </p:nvSpPr>
        <p:spPr>
          <a:xfrm>
            <a:off x="257250" y="4813450"/>
            <a:ext cx="7804800" cy="83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000">
                <a:latin typeface="Consolas"/>
                <a:ea typeface="Consolas"/>
                <a:cs typeface="Consolas"/>
                <a:sym typeface="Consolas"/>
              </a:rPr>
              <a:t>3Vs: volume, variety, and velocity.</a:t>
            </a:r>
            <a:endParaRPr sz="30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646650" y="457200"/>
            <a:ext cx="7382700" cy="83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s-CO" sz="3600">
                <a:latin typeface="Oswald"/>
                <a:ea typeface="Oswald"/>
                <a:cs typeface="Oswald"/>
                <a:sym typeface="Oswald"/>
              </a:rPr>
              <a:t>Genomic data as Big Data</a:t>
            </a:r>
            <a:endParaRPr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0" name="Shape 110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/>
          <p:nvPr/>
        </p:nvSpPr>
        <p:spPr>
          <a:xfrm>
            <a:off x="646650" y="1787400"/>
            <a:ext cx="1913400" cy="11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Variety</a:t>
            </a:r>
            <a:r>
              <a:rPr lang="es-CO" sz="3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:</a:t>
            </a:r>
            <a:endParaRPr/>
          </a:p>
        </p:txBody>
      </p:sp>
      <p:pic>
        <p:nvPicPr>
          <p:cNvPr id="112" name="Shape 1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86972" y="2289775"/>
            <a:ext cx="4092825" cy="4101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646650" y="457200"/>
            <a:ext cx="7382700" cy="83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s-CO" sz="3600">
                <a:latin typeface="Oswald"/>
                <a:ea typeface="Oswald"/>
                <a:cs typeface="Oswald"/>
                <a:sym typeface="Oswald"/>
              </a:rPr>
              <a:t>Genomic data as Big Data</a:t>
            </a:r>
            <a:endParaRPr b="1" sz="3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8" name="Shape 118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 txBox="1"/>
          <p:nvPr/>
        </p:nvSpPr>
        <p:spPr>
          <a:xfrm>
            <a:off x="0" y="6499200"/>
            <a:ext cx="6432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>
                <a:solidFill>
                  <a:schemeClr val="dk1"/>
                </a:solidFill>
              </a:rPr>
              <a:t>https://share.ambrygen.com/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20" name="Shape 120"/>
          <p:cNvSpPr txBox="1"/>
          <p:nvPr/>
        </p:nvSpPr>
        <p:spPr>
          <a:xfrm>
            <a:off x="646650" y="1524975"/>
            <a:ext cx="2013900" cy="181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Volume and</a:t>
            </a:r>
            <a:endParaRPr sz="3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V</a:t>
            </a:r>
            <a:r>
              <a:rPr lang="es-CO" sz="30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elocity</a:t>
            </a:r>
            <a:endParaRPr sz="30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pic>
        <p:nvPicPr>
          <p:cNvPr id="121" name="Shape 1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29350" y="2084800"/>
            <a:ext cx="4108350" cy="403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471700" y="282250"/>
            <a:ext cx="79419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lang="es-CO" sz="3600">
                <a:latin typeface="Oswald"/>
                <a:ea typeface="Oswald"/>
                <a:cs typeface="Oswald"/>
                <a:sym typeface="Oswald"/>
              </a:rPr>
              <a:t>Genomic data as Big Data</a:t>
            </a:r>
            <a:endParaRPr b="1" sz="3600"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127" name="Shape 127"/>
          <p:cNvPicPr preferRelativeResize="0"/>
          <p:nvPr/>
        </p:nvPicPr>
        <p:blipFill rotWithShape="1">
          <a:blip r:embed="rId3">
            <a:alphaModFix/>
          </a:blip>
          <a:srcRect b="0" l="18789" r="18620" t="0"/>
          <a:stretch/>
        </p:blipFill>
        <p:spPr>
          <a:xfrm>
            <a:off x="8062050" y="0"/>
            <a:ext cx="1078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Shape 1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9825" y="1875550"/>
            <a:ext cx="7757248" cy="3558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